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8" r:id="rId4"/>
  </p:sldMasterIdLst>
  <p:sldIdLst>
    <p:sldId id="256" r:id="rId5"/>
    <p:sldId id="269" r:id="rId6"/>
    <p:sldId id="270" r:id="rId7"/>
    <p:sldId id="271" r:id="rId8"/>
    <p:sldId id="272" r:id="rId9"/>
    <p:sldId id="273" r:id="rId10"/>
    <p:sldId id="274" r:id="rId11"/>
    <p:sldId id="266" r:id="rId12"/>
    <p:sldId id="262" r:id="rId13"/>
    <p:sldId id="276" r:id="rId14"/>
    <p:sldId id="277" r:id="rId15"/>
    <p:sldId id="258" r:id="rId16"/>
    <p:sldId id="259" r:id="rId17"/>
    <p:sldId id="257" r:id="rId18"/>
    <p:sldId id="260" r:id="rId19"/>
    <p:sldId id="261" r:id="rId20"/>
    <p:sldId id="268" r:id="rId21"/>
    <p:sldId id="263" r:id="rId22"/>
    <p:sldId id="267"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559BAA-F86C-4656-AFEC-D007E42BC85D}" v="171" dt="2024-02-26T20:53:01.4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A913FF-9475-4F14-B082-63D37B0D5A88}" type="doc">
      <dgm:prSet loTypeId="urn:microsoft.com/office/officeart/2008/layout/LinedList" loCatId="list" qsTypeId="urn:microsoft.com/office/officeart/2005/8/quickstyle/simple5" qsCatId="simple" csTypeId="urn:microsoft.com/office/officeart/2005/8/colors/colorful1" csCatId="colorful" phldr="1"/>
      <dgm:spPr/>
      <dgm:t>
        <a:bodyPr/>
        <a:lstStyle/>
        <a:p>
          <a:endParaRPr lang="en-US"/>
        </a:p>
      </dgm:t>
    </dgm:pt>
    <dgm:pt modelId="{418A2818-0B6D-4705-8A42-90A8F0E6B779}">
      <dgm:prSet/>
      <dgm:spPr/>
      <dgm:t>
        <a:bodyPr/>
        <a:lstStyle/>
        <a:p>
          <a:pPr>
            <a:defRPr b="1"/>
          </a:pPr>
          <a:r>
            <a:rPr lang="en-US" b="1" i="0"/>
            <a:t>Algorithm Purpose:</a:t>
          </a:r>
          <a:endParaRPr lang="en-US"/>
        </a:p>
      </dgm:t>
    </dgm:pt>
    <dgm:pt modelId="{F88C7952-19BD-4A68-8E67-6874B5C310FB}" type="parTrans" cxnId="{2B297E52-0F63-434C-9684-AD574629ACD2}">
      <dgm:prSet/>
      <dgm:spPr/>
      <dgm:t>
        <a:bodyPr/>
        <a:lstStyle/>
        <a:p>
          <a:endParaRPr lang="en-US"/>
        </a:p>
      </dgm:t>
    </dgm:pt>
    <dgm:pt modelId="{895B1A76-4841-4703-B910-2EE479A18934}" type="sibTrans" cxnId="{2B297E52-0F63-434C-9684-AD574629ACD2}">
      <dgm:prSet/>
      <dgm:spPr/>
      <dgm:t>
        <a:bodyPr/>
        <a:lstStyle/>
        <a:p>
          <a:endParaRPr lang="en-US"/>
        </a:p>
      </dgm:t>
    </dgm:pt>
    <dgm:pt modelId="{425719F4-19C8-415F-A809-0D0A6990C60A}">
      <dgm:prSet/>
      <dgm:spPr/>
      <dgm:t>
        <a:bodyPr/>
        <a:lstStyle/>
        <a:p>
          <a:r>
            <a:rPr lang="en-US" b="0" i="0"/>
            <a:t>Construct a vertical tower by optimally placing irregular stones from a set.</a:t>
          </a:r>
          <a:endParaRPr lang="en-US"/>
        </a:p>
      </dgm:t>
    </dgm:pt>
    <dgm:pt modelId="{2618CF33-D4A0-439F-8CD9-4BCFE9F6B8A1}" type="parTrans" cxnId="{CF5EE366-8AB4-4300-B6DC-E44F1AB5692E}">
      <dgm:prSet/>
      <dgm:spPr/>
      <dgm:t>
        <a:bodyPr/>
        <a:lstStyle/>
        <a:p>
          <a:endParaRPr lang="en-US"/>
        </a:p>
      </dgm:t>
    </dgm:pt>
    <dgm:pt modelId="{CAF10CED-799A-44AC-A4EE-A5939469FFDF}" type="sibTrans" cxnId="{CF5EE366-8AB4-4300-B6DC-E44F1AB5692E}">
      <dgm:prSet/>
      <dgm:spPr/>
      <dgm:t>
        <a:bodyPr/>
        <a:lstStyle/>
        <a:p>
          <a:endParaRPr lang="en-US"/>
        </a:p>
      </dgm:t>
    </dgm:pt>
    <dgm:pt modelId="{F61DBFFE-D9D4-4AB0-9919-159FA24F6866}">
      <dgm:prSet/>
      <dgm:spPr/>
      <dgm:t>
        <a:bodyPr/>
        <a:lstStyle/>
        <a:p>
          <a:pPr>
            <a:defRPr b="1"/>
          </a:pPr>
          <a:r>
            <a:rPr lang="en-US" b="1" i="0"/>
            <a:t>Search Spaces:</a:t>
          </a:r>
          <a:endParaRPr lang="en-US"/>
        </a:p>
      </dgm:t>
    </dgm:pt>
    <dgm:pt modelId="{BBF5C7E6-7D1F-4CBD-84CF-7A2EC2DF1780}" type="parTrans" cxnId="{628A9497-A179-45C3-A131-097CAEC25853}">
      <dgm:prSet/>
      <dgm:spPr/>
      <dgm:t>
        <a:bodyPr/>
        <a:lstStyle/>
        <a:p>
          <a:endParaRPr lang="en-US"/>
        </a:p>
      </dgm:t>
    </dgm:pt>
    <dgm:pt modelId="{EFB75473-FD0A-499A-8EFD-44D170A984DF}" type="sibTrans" cxnId="{628A9497-A179-45C3-A131-097CAEC25853}">
      <dgm:prSet/>
      <dgm:spPr/>
      <dgm:t>
        <a:bodyPr/>
        <a:lstStyle/>
        <a:p>
          <a:endParaRPr lang="en-US"/>
        </a:p>
      </dgm:t>
    </dgm:pt>
    <dgm:pt modelId="{DAB2DD58-B69D-43F6-9D0C-7DA02F2E1EDF}">
      <dgm:prSet/>
      <dgm:spPr/>
      <dgm:t>
        <a:bodyPr/>
        <a:lstStyle/>
        <a:p>
          <a:r>
            <a:rPr lang="en-US" b="0" i="0" dirty="0"/>
            <a:t>Uses discrete space for stone selection and continuous space for placement optimization.</a:t>
          </a:r>
          <a:endParaRPr lang="en-US" dirty="0"/>
        </a:p>
      </dgm:t>
    </dgm:pt>
    <dgm:pt modelId="{A534F8E2-41A9-46AF-8FE5-00C8E9DFC36D}" type="parTrans" cxnId="{C4634AC2-ED2D-4BF9-B908-CA84E4465194}">
      <dgm:prSet/>
      <dgm:spPr/>
      <dgm:t>
        <a:bodyPr/>
        <a:lstStyle/>
        <a:p>
          <a:endParaRPr lang="en-US"/>
        </a:p>
      </dgm:t>
    </dgm:pt>
    <dgm:pt modelId="{3299998A-592C-4834-9AC8-BFCAA2E683D9}" type="sibTrans" cxnId="{C4634AC2-ED2D-4BF9-B908-CA84E4465194}">
      <dgm:prSet/>
      <dgm:spPr/>
      <dgm:t>
        <a:bodyPr/>
        <a:lstStyle/>
        <a:p>
          <a:endParaRPr lang="en-US"/>
        </a:p>
      </dgm:t>
    </dgm:pt>
    <dgm:pt modelId="{8D276C66-B34D-434C-A877-2ABD739914B8}">
      <dgm:prSet/>
      <dgm:spPr/>
      <dgm:t>
        <a:bodyPr/>
        <a:lstStyle/>
        <a:p>
          <a:pPr>
            <a:defRPr b="1"/>
          </a:pPr>
          <a:r>
            <a:rPr lang="en-US" b="1" i="0"/>
            <a:t>Stability Check:</a:t>
          </a:r>
          <a:endParaRPr lang="en-US"/>
        </a:p>
      </dgm:t>
    </dgm:pt>
    <dgm:pt modelId="{27FC47DD-1715-46E6-8C03-BDA62A8A6306}" type="parTrans" cxnId="{D1D9AF99-E87E-4F61-BD03-60EF594AC4DE}">
      <dgm:prSet/>
      <dgm:spPr/>
      <dgm:t>
        <a:bodyPr/>
        <a:lstStyle/>
        <a:p>
          <a:endParaRPr lang="en-US"/>
        </a:p>
      </dgm:t>
    </dgm:pt>
    <dgm:pt modelId="{162A9E6E-5BEF-448A-BF41-79F05DE45644}" type="sibTrans" cxnId="{D1D9AF99-E87E-4F61-BD03-60EF594AC4DE}">
      <dgm:prSet/>
      <dgm:spPr/>
      <dgm:t>
        <a:bodyPr/>
        <a:lstStyle/>
        <a:p>
          <a:endParaRPr lang="en-US"/>
        </a:p>
      </dgm:t>
    </dgm:pt>
    <dgm:pt modelId="{C3C8A182-E1B9-4CB2-8612-78658C53FE26}">
      <dgm:prSet/>
      <dgm:spPr/>
      <dgm:t>
        <a:bodyPr/>
        <a:lstStyle/>
        <a:p>
          <a:r>
            <a:rPr lang="en-US" b="0" i="0"/>
            <a:t>Employs dynamic simulation to test each stone's stability.</a:t>
          </a:r>
          <a:endParaRPr lang="en-US"/>
        </a:p>
      </dgm:t>
    </dgm:pt>
    <dgm:pt modelId="{4C3036D2-2103-44FD-8B19-3380EB952A9C}" type="parTrans" cxnId="{C359F8C0-2A4B-402D-824F-4293A81428E5}">
      <dgm:prSet/>
      <dgm:spPr/>
      <dgm:t>
        <a:bodyPr/>
        <a:lstStyle/>
        <a:p>
          <a:endParaRPr lang="en-US"/>
        </a:p>
      </dgm:t>
    </dgm:pt>
    <dgm:pt modelId="{BD248E59-4488-4026-AC29-DD0806473E19}" type="sibTrans" cxnId="{C359F8C0-2A4B-402D-824F-4293A81428E5}">
      <dgm:prSet/>
      <dgm:spPr/>
      <dgm:t>
        <a:bodyPr/>
        <a:lstStyle/>
        <a:p>
          <a:endParaRPr lang="en-US"/>
        </a:p>
      </dgm:t>
    </dgm:pt>
    <dgm:pt modelId="{06029E19-0B26-4B66-8C18-2990B80380B3}">
      <dgm:prSet/>
      <dgm:spPr/>
      <dgm:t>
        <a:bodyPr/>
        <a:lstStyle/>
        <a:p>
          <a:pPr>
            <a:defRPr b="1"/>
          </a:pPr>
          <a:r>
            <a:rPr lang="en-US" b="1" i="0"/>
            <a:t>Placement Scoring:</a:t>
          </a:r>
          <a:endParaRPr lang="en-US"/>
        </a:p>
      </dgm:t>
    </dgm:pt>
    <dgm:pt modelId="{52DFADA8-00A0-4073-98F7-0B9EFC1702CD}" type="parTrans" cxnId="{4694CFE9-E82A-4D10-A172-ECDFC4D50C27}">
      <dgm:prSet/>
      <dgm:spPr/>
      <dgm:t>
        <a:bodyPr/>
        <a:lstStyle/>
        <a:p>
          <a:endParaRPr lang="en-US"/>
        </a:p>
      </dgm:t>
    </dgm:pt>
    <dgm:pt modelId="{0D2A0A0B-42FC-48F0-9A42-6F0AC3378D4F}" type="sibTrans" cxnId="{4694CFE9-E82A-4D10-A172-ECDFC4D50C27}">
      <dgm:prSet/>
      <dgm:spPr/>
      <dgm:t>
        <a:bodyPr/>
        <a:lstStyle/>
        <a:p>
          <a:endParaRPr lang="en-US"/>
        </a:p>
      </dgm:t>
    </dgm:pt>
    <dgm:pt modelId="{CE954CB5-C6AD-4CB7-825F-7D25C7BD8CBC}">
      <dgm:prSet/>
      <dgm:spPr/>
      <dgm:t>
        <a:bodyPr/>
        <a:lstStyle/>
        <a:p>
          <a:r>
            <a:rPr lang="en-US" b="0" i="0"/>
            <a:t>Assigns scores based on support, stability, and energy efficiency.</a:t>
          </a:r>
          <a:endParaRPr lang="en-US"/>
        </a:p>
      </dgm:t>
    </dgm:pt>
    <dgm:pt modelId="{ACBC44BD-C284-489E-A489-6B98003C8947}" type="parTrans" cxnId="{8206B9A6-749A-4C00-9945-4478F36718A4}">
      <dgm:prSet/>
      <dgm:spPr/>
      <dgm:t>
        <a:bodyPr/>
        <a:lstStyle/>
        <a:p>
          <a:endParaRPr lang="en-US"/>
        </a:p>
      </dgm:t>
    </dgm:pt>
    <dgm:pt modelId="{65345C68-A92A-45A1-88BB-427CD6A02BBC}" type="sibTrans" cxnId="{8206B9A6-749A-4C00-9945-4478F36718A4}">
      <dgm:prSet/>
      <dgm:spPr/>
      <dgm:t>
        <a:bodyPr/>
        <a:lstStyle/>
        <a:p>
          <a:endParaRPr lang="en-US"/>
        </a:p>
      </dgm:t>
    </dgm:pt>
    <dgm:pt modelId="{95A0C100-58E7-4169-85C1-FC7878A5E313}">
      <dgm:prSet/>
      <dgm:spPr/>
      <dgm:t>
        <a:bodyPr/>
        <a:lstStyle/>
        <a:p>
          <a:pPr>
            <a:defRPr b="1"/>
          </a:pPr>
          <a:r>
            <a:rPr lang="en-US" b="1" i="0"/>
            <a:t>Adaptability:</a:t>
          </a:r>
          <a:endParaRPr lang="en-US"/>
        </a:p>
      </dgm:t>
    </dgm:pt>
    <dgm:pt modelId="{FBC617F7-39B7-4577-B1AF-88FDE90B8DC6}" type="parTrans" cxnId="{FC1457ED-4730-4824-B13A-8B077E27E978}">
      <dgm:prSet/>
      <dgm:spPr/>
      <dgm:t>
        <a:bodyPr/>
        <a:lstStyle/>
        <a:p>
          <a:endParaRPr lang="en-US"/>
        </a:p>
      </dgm:t>
    </dgm:pt>
    <dgm:pt modelId="{B64D306E-BA08-41DC-93C4-C34CE7814196}" type="sibTrans" cxnId="{FC1457ED-4730-4824-B13A-8B077E27E978}">
      <dgm:prSet/>
      <dgm:spPr/>
      <dgm:t>
        <a:bodyPr/>
        <a:lstStyle/>
        <a:p>
          <a:endParaRPr lang="en-US"/>
        </a:p>
      </dgm:t>
    </dgm:pt>
    <dgm:pt modelId="{AD3994EE-BDB0-43BF-8F72-B8750F593DBE}">
      <dgm:prSet/>
      <dgm:spPr/>
      <dgm:t>
        <a:bodyPr/>
        <a:lstStyle/>
        <a:p>
          <a:r>
            <a:rPr lang="en-US" b="0" i="0"/>
            <a:t>Adjusts initial guesses to find the best placement solution.</a:t>
          </a:r>
          <a:endParaRPr lang="en-US"/>
        </a:p>
      </dgm:t>
    </dgm:pt>
    <dgm:pt modelId="{612AA508-B5BF-48DB-BAB6-1C92B79095E3}" type="parTrans" cxnId="{BF0C5025-C1ED-4B13-BFCE-3B36977EBE29}">
      <dgm:prSet/>
      <dgm:spPr/>
      <dgm:t>
        <a:bodyPr/>
        <a:lstStyle/>
        <a:p>
          <a:endParaRPr lang="en-US"/>
        </a:p>
      </dgm:t>
    </dgm:pt>
    <dgm:pt modelId="{EE3CB967-1D0B-47DD-902A-E7D512539D7B}" type="sibTrans" cxnId="{BF0C5025-C1ED-4B13-BFCE-3B36977EBE29}">
      <dgm:prSet/>
      <dgm:spPr/>
      <dgm:t>
        <a:bodyPr/>
        <a:lstStyle/>
        <a:p>
          <a:endParaRPr lang="en-US"/>
        </a:p>
      </dgm:t>
    </dgm:pt>
    <dgm:pt modelId="{BF1A0893-278F-491E-A24A-924DD062AD64}">
      <dgm:prSet/>
      <dgm:spPr/>
      <dgm:t>
        <a:bodyPr/>
        <a:lstStyle/>
        <a:p>
          <a:pPr>
            <a:defRPr b="1"/>
          </a:pPr>
          <a:r>
            <a:rPr lang="en-US" b="1" i="0"/>
            <a:t>Selection Method:</a:t>
          </a:r>
          <a:endParaRPr lang="en-US"/>
        </a:p>
      </dgm:t>
    </dgm:pt>
    <dgm:pt modelId="{F75C70A6-04A0-4DA0-B40C-518EB38B951E}" type="parTrans" cxnId="{302822DF-1834-4536-930E-106B89CFDF38}">
      <dgm:prSet/>
      <dgm:spPr/>
      <dgm:t>
        <a:bodyPr/>
        <a:lstStyle/>
        <a:p>
          <a:endParaRPr lang="en-US"/>
        </a:p>
      </dgm:t>
    </dgm:pt>
    <dgm:pt modelId="{F1CCE503-BDFE-4D08-A70A-4D0EDBB1E77E}" type="sibTrans" cxnId="{302822DF-1834-4536-930E-106B89CFDF38}">
      <dgm:prSet/>
      <dgm:spPr/>
      <dgm:t>
        <a:bodyPr/>
        <a:lstStyle/>
        <a:p>
          <a:endParaRPr lang="en-US"/>
        </a:p>
      </dgm:t>
    </dgm:pt>
    <dgm:pt modelId="{C3B4379D-23C0-40A0-82C3-08A0EC0278CA}">
      <dgm:prSet/>
      <dgm:spPr/>
      <dgm:t>
        <a:bodyPr/>
        <a:lstStyle/>
        <a:p>
          <a:r>
            <a:rPr lang="en-US" b="0" i="0"/>
            <a:t>Initiates with random orientations to manage complexity.</a:t>
          </a:r>
          <a:endParaRPr lang="en-US"/>
        </a:p>
      </dgm:t>
    </dgm:pt>
    <dgm:pt modelId="{6C9E8CC9-647E-40D6-A8D4-9A043BBF505B}" type="parTrans" cxnId="{DA114819-AD7F-486B-83A4-ED40064F75ED}">
      <dgm:prSet/>
      <dgm:spPr/>
      <dgm:t>
        <a:bodyPr/>
        <a:lstStyle/>
        <a:p>
          <a:endParaRPr lang="en-US"/>
        </a:p>
      </dgm:t>
    </dgm:pt>
    <dgm:pt modelId="{2F5FE91C-2729-4FD4-8D66-C9B7C8CD0D7C}" type="sibTrans" cxnId="{DA114819-AD7F-486B-83A4-ED40064F75ED}">
      <dgm:prSet/>
      <dgm:spPr/>
      <dgm:t>
        <a:bodyPr/>
        <a:lstStyle/>
        <a:p>
          <a:endParaRPr lang="en-US"/>
        </a:p>
      </dgm:t>
    </dgm:pt>
    <dgm:pt modelId="{4D31159E-02B5-4B19-87EB-4ACF249E6134}">
      <dgm:prSet/>
      <dgm:spPr/>
      <dgm:t>
        <a:bodyPr/>
        <a:lstStyle/>
        <a:p>
          <a:pPr>
            <a:defRPr b="1"/>
          </a:pPr>
          <a:r>
            <a:rPr lang="en-US" b="1" i="0"/>
            <a:t>Final Selection:</a:t>
          </a:r>
          <a:endParaRPr lang="en-US"/>
        </a:p>
      </dgm:t>
    </dgm:pt>
    <dgm:pt modelId="{370305DC-6AAA-4222-BFEC-9BD9DE8B17CE}" type="parTrans" cxnId="{5625F66A-2C72-4613-BBB5-A2A1085B71EF}">
      <dgm:prSet/>
      <dgm:spPr/>
      <dgm:t>
        <a:bodyPr/>
        <a:lstStyle/>
        <a:p>
          <a:endParaRPr lang="en-US"/>
        </a:p>
      </dgm:t>
    </dgm:pt>
    <dgm:pt modelId="{1F4647C4-6CE4-4DA2-A9D0-4E0728E1A402}" type="sibTrans" cxnId="{5625F66A-2C72-4613-BBB5-A2A1085B71EF}">
      <dgm:prSet/>
      <dgm:spPr/>
      <dgm:t>
        <a:bodyPr/>
        <a:lstStyle/>
        <a:p>
          <a:endParaRPr lang="en-US"/>
        </a:p>
      </dgm:t>
    </dgm:pt>
    <dgm:pt modelId="{D227210E-4C03-4E27-89F7-7A39E4F45448}">
      <dgm:prSet/>
      <dgm:spPr/>
      <dgm:t>
        <a:bodyPr/>
        <a:lstStyle/>
        <a:p>
          <a:r>
            <a:rPr lang="en-US" b="0" i="0"/>
            <a:t>Chooses the best stone and position for stability and efficiency.</a:t>
          </a:r>
          <a:endParaRPr lang="en-US"/>
        </a:p>
      </dgm:t>
    </dgm:pt>
    <dgm:pt modelId="{6D2C9221-A0F2-425E-AC21-A871C3BE8A68}" type="parTrans" cxnId="{61E79E03-45B5-4152-92F9-D57C97648798}">
      <dgm:prSet/>
      <dgm:spPr/>
      <dgm:t>
        <a:bodyPr/>
        <a:lstStyle/>
        <a:p>
          <a:endParaRPr lang="en-US"/>
        </a:p>
      </dgm:t>
    </dgm:pt>
    <dgm:pt modelId="{52D68BE2-01CE-4E69-BB7F-B2830D5C965B}" type="sibTrans" cxnId="{61E79E03-45B5-4152-92F9-D57C97648798}">
      <dgm:prSet/>
      <dgm:spPr/>
      <dgm:t>
        <a:bodyPr/>
        <a:lstStyle/>
        <a:p>
          <a:endParaRPr lang="en-US"/>
        </a:p>
      </dgm:t>
    </dgm:pt>
    <dgm:pt modelId="{727D1752-0DFF-40FB-B0AC-9CD99EBE9534}" type="pres">
      <dgm:prSet presAssocID="{00A913FF-9475-4F14-B082-63D37B0D5A88}" presName="vert0" presStyleCnt="0">
        <dgm:presLayoutVars>
          <dgm:dir/>
          <dgm:animOne val="branch"/>
          <dgm:animLvl val="lvl"/>
        </dgm:presLayoutVars>
      </dgm:prSet>
      <dgm:spPr/>
    </dgm:pt>
    <dgm:pt modelId="{01719172-8469-4446-B659-5E8AABE9D000}" type="pres">
      <dgm:prSet presAssocID="{418A2818-0B6D-4705-8A42-90A8F0E6B779}" presName="thickLine" presStyleLbl="alignNode1" presStyleIdx="0" presStyleCnt="7"/>
      <dgm:spPr/>
    </dgm:pt>
    <dgm:pt modelId="{9D402659-1E6A-4964-AC9C-14FDB7923465}" type="pres">
      <dgm:prSet presAssocID="{418A2818-0B6D-4705-8A42-90A8F0E6B779}" presName="horz1" presStyleCnt="0"/>
      <dgm:spPr/>
    </dgm:pt>
    <dgm:pt modelId="{E878B335-C359-4819-A61B-97A8C3F7C731}" type="pres">
      <dgm:prSet presAssocID="{418A2818-0B6D-4705-8A42-90A8F0E6B779}" presName="tx1" presStyleLbl="revTx" presStyleIdx="0" presStyleCnt="14"/>
      <dgm:spPr/>
    </dgm:pt>
    <dgm:pt modelId="{9A17A17F-BD2C-4F9D-B248-A077E65C5B6F}" type="pres">
      <dgm:prSet presAssocID="{418A2818-0B6D-4705-8A42-90A8F0E6B779}" presName="vert1" presStyleCnt="0"/>
      <dgm:spPr/>
    </dgm:pt>
    <dgm:pt modelId="{4DF46A07-35B2-4975-9A8B-FF2079E4DA2A}" type="pres">
      <dgm:prSet presAssocID="{425719F4-19C8-415F-A809-0D0A6990C60A}" presName="vertSpace2a" presStyleCnt="0"/>
      <dgm:spPr/>
    </dgm:pt>
    <dgm:pt modelId="{EA833DC1-95B7-4012-BCA4-17F809F159D1}" type="pres">
      <dgm:prSet presAssocID="{425719F4-19C8-415F-A809-0D0A6990C60A}" presName="horz2" presStyleCnt="0"/>
      <dgm:spPr/>
    </dgm:pt>
    <dgm:pt modelId="{E831F0E7-9F32-4A9E-A21A-5D9AFF871964}" type="pres">
      <dgm:prSet presAssocID="{425719F4-19C8-415F-A809-0D0A6990C60A}" presName="horzSpace2" presStyleCnt="0"/>
      <dgm:spPr/>
    </dgm:pt>
    <dgm:pt modelId="{C1EB61DD-5B7A-4672-8659-4B04DCC5D527}" type="pres">
      <dgm:prSet presAssocID="{425719F4-19C8-415F-A809-0D0A6990C60A}" presName="tx2" presStyleLbl="revTx" presStyleIdx="1" presStyleCnt="14"/>
      <dgm:spPr/>
    </dgm:pt>
    <dgm:pt modelId="{2CB8834B-B3F3-4535-818A-9D2AC225D7BA}" type="pres">
      <dgm:prSet presAssocID="{425719F4-19C8-415F-A809-0D0A6990C60A}" presName="vert2" presStyleCnt="0"/>
      <dgm:spPr/>
    </dgm:pt>
    <dgm:pt modelId="{3024BDF6-2845-4F53-A20A-8C32079B6FC1}" type="pres">
      <dgm:prSet presAssocID="{425719F4-19C8-415F-A809-0D0A6990C60A}" presName="thinLine2b" presStyleLbl="callout" presStyleIdx="0" presStyleCnt="7"/>
      <dgm:spPr/>
    </dgm:pt>
    <dgm:pt modelId="{33C5CD09-6F41-494F-93C9-DBE210DA4906}" type="pres">
      <dgm:prSet presAssocID="{425719F4-19C8-415F-A809-0D0A6990C60A}" presName="vertSpace2b" presStyleCnt="0"/>
      <dgm:spPr/>
    </dgm:pt>
    <dgm:pt modelId="{A10BC282-94ED-4869-94A8-0DAFAE96C92C}" type="pres">
      <dgm:prSet presAssocID="{F61DBFFE-D9D4-4AB0-9919-159FA24F6866}" presName="thickLine" presStyleLbl="alignNode1" presStyleIdx="1" presStyleCnt="7"/>
      <dgm:spPr/>
    </dgm:pt>
    <dgm:pt modelId="{67D61CB8-D053-4EEC-9A3E-ED04D6480227}" type="pres">
      <dgm:prSet presAssocID="{F61DBFFE-D9D4-4AB0-9919-159FA24F6866}" presName="horz1" presStyleCnt="0"/>
      <dgm:spPr/>
    </dgm:pt>
    <dgm:pt modelId="{D317805A-384C-42FA-8BBA-28790FAE86C4}" type="pres">
      <dgm:prSet presAssocID="{F61DBFFE-D9D4-4AB0-9919-159FA24F6866}" presName="tx1" presStyleLbl="revTx" presStyleIdx="2" presStyleCnt="14"/>
      <dgm:spPr/>
    </dgm:pt>
    <dgm:pt modelId="{46BF39FC-FA96-4C3A-B3A4-30280EA57BF2}" type="pres">
      <dgm:prSet presAssocID="{F61DBFFE-D9D4-4AB0-9919-159FA24F6866}" presName="vert1" presStyleCnt="0"/>
      <dgm:spPr/>
    </dgm:pt>
    <dgm:pt modelId="{C20DF723-847D-4D90-986E-8C7B15A78AB8}" type="pres">
      <dgm:prSet presAssocID="{DAB2DD58-B69D-43F6-9D0C-7DA02F2E1EDF}" presName="vertSpace2a" presStyleCnt="0"/>
      <dgm:spPr/>
    </dgm:pt>
    <dgm:pt modelId="{064381A0-0247-4524-BE2E-B18FE201401D}" type="pres">
      <dgm:prSet presAssocID="{DAB2DD58-B69D-43F6-9D0C-7DA02F2E1EDF}" presName="horz2" presStyleCnt="0"/>
      <dgm:spPr/>
    </dgm:pt>
    <dgm:pt modelId="{06E62172-5012-4A48-B503-AE032DF86DBB}" type="pres">
      <dgm:prSet presAssocID="{DAB2DD58-B69D-43F6-9D0C-7DA02F2E1EDF}" presName="horzSpace2" presStyleCnt="0"/>
      <dgm:spPr/>
    </dgm:pt>
    <dgm:pt modelId="{F3ADF335-E790-4327-B715-5405A5D9502E}" type="pres">
      <dgm:prSet presAssocID="{DAB2DD58-B69D-43F6-9D0C-7DA02F2E1EDF}" presName="tx2" presStyleLbl="revTx" presStyleIdx="3" presStyleCnt="14"/>
      <dgm:spPr/>
    </dgm:pt>
    <dgm:pt modelId="{171891C9-FA8A-46C7-A435-403CE18938E9}" type="pres">
      <dgm:prSet presAssocID="{DAB2DD58-B69D-43F6-9D0C-7DA02F2E1EDF}" presName="vert2" presStyleCnt="0"/>
      <dgm:spPr/>
    </dgm:pt>
    <dgm:pt modelId="{65D851B4-52AE-4E26-A69F-45C199BEE7EC}" type="pres">
      <dgm:prSet presAssocID="{DAB2DD58-B69D-43F6-9D0C-7DA02F2E1EDF}" presName="thinLine2b" presStyleLbl="callout" presStyleIdx="1" presStyleCnt="7"/>
      <dgm:spPr/>
    </dgm:pt>
    <dgm:pt modelId="{060804CF-B13C-4079-9D2B-8ACFD5F83B71}" type="pres">
      <dgm:prSet presAssocID="{DAB2DD58-B69D-43F6-9D0C-7DA02F2E1EDF}" presName="vertSpace2b" presStyleCnt="0"/>
      <dgm:spPr/>
    </dgm:pt>
    <dgm:pt modelId="{2FC6F279-1764-4B92-8D82-604348BE72E5}" type="pres">
      <dgm:prSet presAssocID="{8D276C66-B34D-434C-A877-2ABD739914B8}" presName="thickLine" presStyleLbl="alignNode1" presStyleIdx="2" presStyleCnt="7"/>
      <dgm:spPr/>
    </dgm:pt>
    <dgm:pt modelId="{CAE3FC03-79A6-4F53-8747-0D8648413BCC}" type="pres">
      <dgm:prSet presAssocID="{8D276C66-B34D-434C-A877-2ABD739914B8}" presName="horz1" presStyleCnt="0"/>
      <dgm:spPr/>
    </dgm:pt>
    <dgm:pt modelId="{33592D06-A47C-4820-BB63-C73BF237CB79}" type="pres">
      <dgm:prSet presAssocID="{8D276C66-B34D-434C-A877-2ABD739914B8}" presName="tx1" presStyleLbl="revTx" presStyleIdx="4" presStyleCnt="14"/>
      <dgm:spPr/>
    </dgm:pt>
    <dgm:pt modelId="{656571E6-1B15-43FF-8761-87C2FCE52AED}" type="pres">
      <dgm:prSet presAssocID="{8D276C66-B34D-434C-A877-2ABD739914B8}" presName="vert1" presStyleCnt="0"/>
      <dgm:spPr/>
    </dgm:pt>
    <dgm:pt modelId="{0641522C-5188-4ED4-9241-04D11D28F5E5}" type="pres">
      <dgm:prSet presAssocID="{C3C8A182-E1B9-4CB2-8612-78658C53FE26}" presName="vertSpace2a" presStyleCnt="0"/>
      <dgm:spPr/>
    </dgm:pt>
    <dgm:pt modelId="{DC5D27AC-61FA-4165-A006-7C860041D68B}" type="pres">
      <dgm:prSet presAssocID="{C3C8A182-E1B9-4CB2-8612-78658C53FE26}" presName="horz2" presStyleCnt="0"/>
      <dgm:spPr/>
    </dgm:pt>
    <dgm:pt modelId="{723F2D69-8326-44F7-9C8B-13DC027898C9}" type="pres">
      <dgm:prSet presAssocID="{C3C8A182-E1B9-4CB2-8612-78658C53FE26}" presName="horzSpace2" presStyleCnt="0"/>
      <dgm:spPr/>
    </dgm:pt>
    <dgm:pt modelId="{82C58FC9-01F0-4665-847B-F8CE1B8539C5}" type="pres">
      <dgm:prSet presAssocID="{C3C8A182-E1B9-4CB2-8612-78658C53FE26}" presName="tx2" presStyleLbl="revTx" presStyleIdx="5" presStyleCnt="14"/>
      <dgm:spPr/>
    </dgm:pt>
    <dgm:pt modelId="{6574B534-7D24-476C-BC84-EB8B3CB71F52}" type="pres">
      <dgm:prSet presAssocID="{C3C8A182-E1B9-4CB2-8612-78658C53FE26}" presName="vert2" presStyleCnt="0"/>
      <dgm:spPr/>
    </dgm:pt>
    <dgm:pt modelId="{751FCDF9-BB31-4807-AF99-64510F8331F8}" type="pres">
      <dgm:prSet presAssocID="{C3C8A182-E1B9-4CB2-8612-78658C53FE26}" presName="thinLine2b" presStyleLbl="callout" presStyleIdx="2" presStyleCnt="7"/>
      <dgm:spPr/>
    </dgm:pt>
    <dgm:pt modelId="{96C49B16-D86A-4001-BBCD-1F204B834622}" type="pres">
      <dgm:prSet presAssocID="{C3C8A182-E1B9-4CB2-8612-78658C53FE26}" presName="vertSpace2b" presStyleCnt="0"/>
      <dgm:spPr/>
    </dgm:pt>
    <dgm:pt modelId="{C5315114-B944-4B00-A517-6D3DD1073485}" type="pres">
      <dgm:prSet presAssocID="{06029E19-0B26-4B66-8C18-2990B80380B3}" presName="thickLine" presStyleLbl="alignNode1" presStyleIdx="3" presStyleCnt="7"/>
      <dgm:spPr/>
    </dgm:pt>
    <dgm:pt modelId="{26CDBFCB-99D9-4111-9548-5C2EDDB12357}" type="pres">
      <dgm:prSet presAssocID="{06029E19-0B26-4B66-8C18-2990B80380B3}" presName="horz1" presStyleCnt="0"/>
      <dgm:spPr/>
    </dgm:pt>
    <dgm:pt modelId="{8A18CB4C-6B1E-4B1A-B45E-4114AA325E78}" type="pres">
      <dgm:prSet presAssocID="{06029E19-0B26-4B66-8C18-2990B80380B3}" presName="tx1" presStyleLbl="revTx" presStyleIdx="6" presStyleCnt="14"/>
      <dgm:spPr/>
    </dgm:pt>
    <dgm:pt modelId="{E37374CC-3DAA-47F8-B431-1F74E12AFFB4}" type="pres">
      <dgm:prSet presAssocID="{06029E19-0B26-4B66-8C18-2990B80380B3}" presName="vert1" presStyleCnt="0"/>
      <dgm:spPr/>
    </dgm:pt>
    <dgm:pt modelId="{355C5B61-A29C-4DCA-9601-C93CD477CD08}" type="pres">
      <dgm:prSet presAssocID="{CE954CB5-C6AD-4CB7-825F-7D25C7BD8CBC}" presName="vertSpace2a" presStyleCnt="0"/>
      <dgm:spPr/>
    </dgm:pt>
    <dgm:pt modelId="{62FA2777-8152-4372-B6A9-53DF8473D4C6}" type="pres">
      <dgm:prSet presAssocID="{CE954CB5-C6AD-4CB7-825F-7D25C7BD8CBC}" presName="horz2" presStyleCnt="0"/>
      <dgm:spPr/>
    </dgm:pt>
    <dgm:pt modelId="{98DCA07A-245E-494B-BB8B-378019AD938F}" type="pres">
      <dgm:prSet presAssocID="{CE954CB5-C6AD-4CB7-825F-7D25C7BD8CBC}" presName="horzSpace2" presStyleCnt="0"/>
      <dgm:spPr/>
    </dgm:pt>
    <dgm:pt modelId="{36C1D20C-F704-4799-A295-C407208D472A}" type="pres">
      <dgm:prSet presAssocID="{CE954CB5-C6AD-4CB7-825F-7D25C7BD8CBC}" presName="tx2" presStyleLbl="revTx" presStyleIdx="7" presStyleCnt="14"/>
      <dgm:spPr/>
    </dgm:pt>
    <dgm:pt modelId="{277BF520-FFEE-4BC7-8203-0E81207BC099}" type="pres">
      <dgm:prSet presAssocID="{CE954CB5-C6AD-4CB7-825F-7D25C7BD8CBC}" presName="vert2" presStyleCnt="0"/>
      <dgm:spPr/>
    </dgm:pt>
    <dgm:pt modelId="{11336AC9-247A-4019-BF8E-CB2F688D0AD6}" type="pres">
      <dgm:prSet presAssocID="{CE954CB5-C6AD-4CB7-825F-7D25C7BD8CBC}" presName="thinLine2b" presStyleLbl="callout" presStyleIdx="3" presStyleCnt="7"/>
      <dgm:spPr/>
    </dgm:pt>
    <dgm:pt modelId="{5823E707-F76E-4F82-B61C-C80915DF35B7}" type="pres">
      <dgm:prSet presAssocID="{CE954CB5-C6AD-4CB7-825F-7D25C7BD8CBC}" presName="vertSpace2b" presStyleCnt="0"/>
      <dgm:spPr/>
    </dgm:pt>
    <dgm:pt modelId="{E6A79B86-ECAD-4EF2-A0B9-C9AC4E12002E}" type="pres">
      <dgm:prSet presAssocID="{95A0C100-58E7-4169-85C1-FC7878A5E313}" presName="thickLine" presStyleLbl="alignNode1" presStyleIdx="4" presStyleCnt="7"/>
      <dgm:spPr/>
    </dgm:pt>
    <dgm:pt modelId="{04CA4142-C11D-4A7B-B817-96F06F15B298}" type="pres">
      <dgm:prSet presAssocID="{95A0C100-58E7-4169-85C1-FC7878A5E313}" presName="horz1" presStyleCnt="0"/>
      <dgm:spPr/>
    </dgm:pt>
    <dgm:pt modelId="{DA1364AD-D9BF-45AE-BC83-EAE9C5AD9FA8}" type="pres">
      <dgm:prSet presAssocID="{95A0C100-58E7-4169-85C1-FC7878A5E313}" presName="tx1" presStyleLbl="revTx" presStyleIdx="8" presStyleCnt="14"/>
      <dgm:spPr/>
    </dgm:pt>
    <dgm:pt modelId="{BA4173D5-39B8-4E15-BFAC-46E0C6B6684F}" type="pres">
      <dgm:prSet presAssocID="{95A0C100-58E7-4169-85C1-FC7878A5E313}" presName="vert1" presStyleCnt="0"/>
      <dgm:spPr/>
    </dgm:pt>
    <dgm:pt modelId="{9D464067-44C4-4FF3-BAC3-1CC7727AA6A1}" type="pres">
      <dgm:prSet presAssocID="{AD3994EE-BDB0-43BF-8F72-B8750F593DBE}" presName="vertSpace2a" presStyleCnt="0"/>
      <dgm:spPr/>
    </dgm:pt>
    <dgm:pt modelId="{2E6CA837-4787-416E-95B4-736DC6F22C41}" type="pres">
      <dgm:prSet presAssocID="{AD3994EE-BDB0-43BF-8F72-B8750F593DBE}" presName="horz2" presStyleCnt="0"/>
      <dgm:spPr/>
    </dgm:pt>
    <dgm:pt modelId="{540792FE-C32D-4CEB-9375-5417AC6903F4}" type="pres">
      <dgm:prSet presAssocID="{AD3994EE-BDB0-43BF-8F72-B8750F593DBE}" presName="horzSpace2" presStyleCnt="0"/>
      <dgm:spPr/>
    </dgm:pt>
    <dgm:pt modelId="{3F918FB0-76EA-4FD1-AAE2-F4C1C7A05B72}" type="pres">
      <dgm:prSet presAssocID="{AD3994EE-BDB0-43BF-8F72-B8750F593DBE}" presName="tx2" presStyleLbl="revTx" presStyleIdx="9" presStyleCnt="14"/>
      <dgm:spPr/>
    </dgm:pt>
    <dgm:pt modelId="{5914AA74-027A-422B-945F-115304D5D6FC}" type="pres">
      <dgm:prSet presAssocID="{AD3994EE-BDB0-43BF-8F72-B8750F593DBE}" presName="vert2" presStyleCnt="0"/>
      <dgm:spPr/>
    </dgm:pt>
    <dgm:pt modelId="{F972876E-47D2-4B4C-A0DF-E590FC460741}" type="pres">
      <dgm:prSet presAssocID="{AD3994EE-BDB0-43BF-8F72-B8750F593DBE}" presName="thinLine2b" presStyleLbl="callout" presStyleIdx="4" presStyleCnt="7"/>
      <dgm:spPr/>
    </dgm:pt>
    <dgm:pt modelId="{AF5B9DFF-F280-480E-A552-93007D14D9BE}" type="pres">
      <dgm:prSet presAssocID="{AD3994EE-BDB0-43BF-8F72-B8750F593DBE}" presName="vertSpace2b" presStyleCnt="0"/>
      <dgm:spPr/>
    </dgm:pt>
    <dgm:pt modelId="{4DB4E7D2-9C07-4466-BE42-1754F2431164}" type="pres">
      <dgm:prSet presAssocID="{BF1A0893-278F-491E-A24A-924DD062AD64}" presName="thickLine" presStyleLbl="alignNode1" presStyleIdx="5" presStyleCnt="7"/>
      <dgm:spPr/>
    </dgm:pt>
    <dgm:pt modelId="{E036D9E6-0DCD-4338-8DE7-F3F5D3FD867D}" type="pres">
      <dgm:prSet presAssocID="{BF1A0893-278F-491E-A24A-924DD062AD64}" presName="horz1" presStyleCnt="0"/>
      <dgm:spPr/>
    </dgm:pt>
    <dgm:pt modelId="{C99EEFDC-7E9E-499C-8534-5A91F51ED0C3}" type="pres">
      <dgm:prSet presAssocID="{BF1A0893-278F-491E-A24A-924DD062AD64}" presName="tx1" presStyleLbl="revTx" presStyleIdx="10" presStyleCnt="14"/>
      <dgm:spPr/>
    </dgm:pt>
    <dgm:pt modelId="{C2F0C2A3-240B-47A8-9CCB-1E8991C8A44E}" type="pres">
      <dgm:prSet presAssocID="{BF1A0893-278F-491E-A24A-924DD062AD64}" presName="vert1" presStyleCnt="0"/>
      <dgm:spPr/>
    </dgm:pt>
    <dgm:pt modelId="{0F5C0EF8-54B5-4BD3-A075-7FC9ECBC7E5E}" type="pres">
      <dgm:prSet presAssocID="{C3B4379D-23C0-40A0-82C3-08A0EC0278CA}" presName="vertSpace2a" presStyleCnt="0"/>
      <dgm:spPr/>
    </dgm:pt>
    <dgm:pt modelId="{E6058FC6-1CF7-44E1-A355-BE74E62AC541}" type="pres">
      <dgm:prSet presAssocID="{C3B4379D-23C0-40A0-82C3-08A0EC0278CA}" presName="horz2" presStyleCnt="0"/>
      <dgm:spPr/>
    </dgm:pt>
    <dgm:pt modelId="{34C0781D-441A-4AAD-A12D-E9BCA99C548B}" type="pres">
      <dgm:prSet presAssocID="{C3B4379D-23C0-40A0-82C3-08A0EC0278CA}" presName="horzSpace2" presStyleCnt="0"/>
      <dgm:spPr/>
    </dgm:pt>
    <dgm:pt modelId="{56A9A7A2-C800-498C-B560-8E22DE210012}" type="pres">
      <dgm:prSet presAssocID="{C3B4379D-23C0-40A0-82C3-08A0EC0278CA}" presName="tx2" presStyleLbl="revTx" presStyleIdx="11" presStyleCnt="14"/>
      <dgm:spPr/>
    </dgm:pt>
    <dgm:pt modelId="{0CAD7BD4-2E52-4E32-B70E-E8A87BF6CCA5}" type="pres">
      <dgm:prSet presAssocID="{C3B4379D-23C0-40A0-82C3-08A0EC0278CA}" presName="vert2" presStyleCnt="0"/>
      <dgm:spPr/>
    </dgm:pt>
    <dgm:pt modelId="{91C04E41-352B-4494-8614-044EB9E8DC8F}" type="pres">
      <dgm:prSet presAssocID="{C3B4379D-23C0-40A0-82C3-08A0EC0278CA}" presName="thinLine2b" presStyleLbl="callout" presStyleIdx="5" presStyleCnt="7"/>
      <dgm:spPr/>
    </dgm:pt>
    <dgm:pt modelId="{5DEB37A3-756F-479E-B4BD-CA271153BD11}" type="pres">
      <dgm:prSet presAssocID="{C3B4379D-23C0-40A0-82C3-08A0EC0278CA}" presName="vertSpace2b" presStyleCnt="0"/>
      <dgm:spPr/>
    </dgm:pt>
    <dgm:pt modelId="{3B2CE2C4-159A-46B1-A7D1-CDC6C4A3D868}" type="pres">
      <dgm:prSet presAssocID="{4D31159E-02B5-4B19-87EB-4ACF249E6134}" presName="thickLine" presStyleLbl="alignNode1" presStyleIdx="6" presStyleCnt="7"/>
      <dgm:spPr/>
    </dgm:pt>
    <dgm:pt modelId="{4AD8CEA3-CF44-450F-AC3C-5168C12DF092}" type="pres">
      <dgm:prSet presAssocID="{4D31159E-02B5-4B19-87EB-4ACF249E6134}" presName="horz1" presStyleCnt="0"/>
      <dgm:spPr/>
    </dgm:pt>
    <dgm:pt modelId="{FC26D4A2-1F62-4814-97BF-47D9101577E1}" type="pres">
      <dgm:prSet presAssocID="{4D31159E-02B5-4B19-87EB-4ACF249E6134}" presName="tx1" presStyleLbl="revTx" presStyleIdx="12" presStyleCnt="14"/>
      <dgm:spPr/>
    </dgm:pt>
    <dgm:pt modelId="{0F7D096B-9914-47D4-A343-9D9B30148348}" type="pres">
      <dgm:prSet presAssocID="{4D31159E-02B5-4B19-87EB-4ACF249E6134}" presName="vert1" presStyleCnt="0"/>
      <dgm:spPr/>
    </dgm:pt>
    <dgm:pt modelId="{F3CD292E-5715-4243-809A-EC250C308695}" type="pres">
      <dgm:prSet presAssocID="{D227210E-4C03-4E27-89F7-7A39E4F45448}" presName="vertSpace2a" presStyleCnt="0"/>
      <dgm:spPr/>
    </dgm:pt>
    <dgm:pt modelId="{900230F4-10DA-4754-BB94-AA8081FBE2C4}" type="pres">
      <dgm:prSet presAssocID="{D227210E-4C03-4E27-89F7-7A39E4F45448}" presName="horz2" presStyleCnt="0"/>
      <dgm:spPr/>
    </dgm:pt>
    <dgm:pt modelId="{4F9BC98E-A967-4841-B7F5-BA1BD1C64541}" type="pres">
      <dgm:prSet presAssocID="{D227210E-4C03-4E27-89F7-7A39E4F45448}" presName="horzSpace2" presStyleCnt="0"/>
      <dgm:spPr/>
    </dgm:pt>
    <dgm:pt modelId="{5944D9B8-1125-4565-A5B4-6C2D1AE6A5A7}" type="pres">
      <dgm:prSet presAssocID="{D227210E-4C03-4E27-89F7-7A39E4F45448}" presName="tx2" presStyleLbl="revTx" presStyleIdx="13" presStyleCnt="14"/>
      <dgm:spPr/>
    </dgm:pt>
    <dgm:pt modelId="{26B65763-9375-4CE7-B0D0-0BB4DD3FA2D6}" type="pres">
      <dgm:prSet presAssocID="{D227210E-4C03-4E27-89F7-7A39E4F45448}" presName="vert2" presStyleCnt="0"/>
      <dgm:spPr/>
    </dgm:pt>
    <dgm:pt modelId="{247F4C8B-016B-45BB-93B9-7979B7E7DFC3}" type="pres">
      <dgm:prSet presAssocID="{D227210E-4C03-4E27-89F7-7A39E4F45448}" presName="thinLine2b" presStyleLbl="callout" presStyleIdx="6" presStyleCnt="7"/>
      <dgm:spPr/>
    </dgm:pt>
    <dgm:pt modelId="{0DA0CB94-2E28-4C46-BC52-205C4DDE5F30}" type="pres">
      <dgm:prSet presAssocID="{D227210E-4C03-4E27-89F7-7A39E4F45448}" presName="vertSpace2b" presStyleCnt="0"/>
      <dgm:spPr/>
    </dgm:pt>
  </dgm:ptLst>
  <dgm:cxnLst>
    <dgm:cxn modelId="{61E79E03-45B5-4152-92F9-D57C97648798}" srcId="{4D31159E-02B5-4B19-87EB-4ACF249E6134}" destId="{D227210E-4C03-4E27-89F7-7A39E4F45448}" srcOrd="0" destOrd="0" parTransId="{6D2C9221-A0F2-425E-AC21-A871C3BE8A68}" sibTransId="{52D68BE2-01CE-4E69-BB7F-B2830D5C965B}"/>
    <dgm:cxn modelId="{B37B7607-896F-4CBE-B80D-F6424F4B24C4}" type="presOf" srcId="{BF1A0893-278F-491E-A24A-924DD062AD64}" destId="{C99EEFDC-7E9E-499C-8534-5A91F51ED0C3}" srcOrd="0" destOrd="0" presId="urn:microsoft.com/office/officeart/2008/layout/LinedList"/>
    <dgm:cxn modelId="{DA114819-AD7F-486B-83A4-ED40064F75ED}" srcId="{BF1A0893-278F-491E-A24A-924DD062AD64}" destId="{C3B4379D-23C0-40A0-82C3-08A0EC0278CA}" srcOrd="0" destOrd="0" parTransId="{6C9E8CC9-647E-40D6-A8D4-9A043BBF505B}" sibTransId="{2F5FE91C-2729-4FD4-8D66-C9B7C8CD0D7C}"/>
    <dgm:cxn modelId="{E28B701F-499B-4EBD-90AE-3F4F0ADA7033}" type="presOf" srcId="{8D276C66-B34D-434C-A877-2ABD739914B8}" destId="{33592D06-A47C-4820-BB63-C73BF237CB79}" srcOrd="0" destOrd="0" presId="urn:microsoft.com/office/officeart/2008/layout/LinedList"/>
    <dgm:cxn modelId="{BF0C5025-C1ED-4B13-BFCE-3B36977EBE29}" srcId="{95A0C100-58E7-4169-85C1-FC7878A5E313}" destId="{AD3994EE-BDB0-43BF-8F72-B8750F593DBE}" srcOrd="0" destOrd="0" parTransId="{612AA508-B5BF-48DB-BAB6-1C92B79095E3}" sibTransId="{EE3CB967-1D0B-47DD-902A-E7D512539D7B}"/>
    <dgm:cxn modelId="{F015CB29-F7AB-4170-8BBD-30513DCFC4D0}" type="presOf" srcId="{DAB2DD58-B69D-43F6-9D0C-7DA02F2E1EDF}" destId="{F3ADF335-E790-4327-B715-5405A5D9502E}" srcOrd="0" destOrd="0" presId="urn:microsoft.com/office/officeart/2008/layout/LinedList"/>
    <dgm:cxn modelId="{91F7C22A-79D3-4BDB-830E-7F99979DB98D}" type="presOf" srcId="{D227210E-4C03-4E27-89F7-7A39E4F45448}" destId="{5944D9B8-1125-4565-A5B4-6C2D1AE6A5A7}" srcOrd="0" destOrd="0" presId="urn:microsoft.com/office/officeart/2008/layout/LinedList"/>
    <dgm:cxn modelId="{4FB86730-28C0-45EE-866A-E7FAF423256B}" type="presOf" srcId="{06029E19-0B26-4B66-8C18-2990B80380B3}" destId="{8A18CB4C-6B1E-4B1A-B45E-4114AA325E78}" srcOrd="0" destOrd="0" presId="urn:microsoft.com/office/officeart/2008/layout/LinedList"/>
    <dgm:cxn modelId="{CF5EE366-8AB4-4300-B6DC-E44F1AB5692E}" srcId="{418A2818-0B6D-4705-8A42-90A8F0E6B779}" destId="{425719F4-19C8-415F-A809-0D0A6990C60A}" srcOrd="0" destOrd="0" parTransId="{2618CF33-D4A0-439F-8CD9-4BCFE9F6B8A1}" sibTransId="{CAF10CED-799A-44AC-A4EE-A5939469FFDF}"/>
    <dgm:cxn modelId="{67B8AF6A-E04F-41B0-9054-7C81DCEF7D21}" type="presOf" srcId="{C3B4379D-23C0-40A0-82C3-08A0EC0278CA}" destId="{56A9A7A2-C800-498C-B560-8E22DE210012}" srcOrd="0" destOrd="0" presId="urn:microsoft.com/office/officeart/2008/layout/LinedList"/>
    <dgm:cxn modelId="{5625F66A-2C72-4613-BBB5-A2A1085B71EF}" srcId="{00A913FF-9475-4F14-B082-63D37B0D5A88}" destId="{4D31159E-02B5-4B19-87EB-4ACF249E6134}" srcOrd="6" destOrd="0" parTransId="{370305DC-6AAA-4222-BFEC-9BD9DE8B17CE}" sibTransId="{1F4647C4-6CE4-4DA2-A9D0-4E0728E1A402}"/>
    <dgm:cxn modelId="{2B297E52-0F63-434C-9684-AD574629ACD2}" srcId="{00A913FF-9475-4F14-B082-63D37B0D5A88}" destId="{418A2818-0B6D-4705-8A42-90A8F0E6B779}" srcOrd="0" destOrd="0" parTransId="{F88C7952-19BD-4A68-8E67-6874B5C310FB}" sibTransId="{895B1A76-4841-4703-B910-2EE479A18934}"/>
    <dgm:cxn modelId="{692EE282-BFB7-43F7-AA53-697D609DDCA9}" type="presOf" srcId="{AD3994EE-BDB0-43BF-8F72-B8750F593DBE}" destId="{3F918FB0-76EA-4FD1-AAE2-F4C1C7A05B72}" srcOrd="0" destOrd="0" presId="urn:microsoft.com/office/officeart/2008/layout/LinedList"/>
    <dgm:cxn modelId="{26EC6186-E4AD-4B98-9882-275BCF2C969B}" type="presOf" srcId="{CE954CB5-C6AD-4CB7-825F-7D25C7BD8CBC}" destId="{36C1D20C-F704-4799-A295-C407208D472A}" srcOrd="0" destOrd="0" presId="urn:microsoft.com/office/officeart/2008/layout/LinedList"/>
    <dgm:cxn modelId="{81ECE68A-EC29-4570-BBB4-10F6A57ADF70}" type="presOf" srcId="{C3C8A182-E1B9-4CB2-8612-78658C53FE26}" destId="{82C58FC9-01F0-4665-847B-F8CE1B8539C5}" srcOrd="0" destOrd="0" presId="urn:microsoft.com/office/officeart/2008/layout/LinedList"/>
    <dgm:cxn modelId="{9262568C-7FEA-4ABA-80D0-759694ABC63E}" type="presOf" srcId="{95A0C100-58E7-4169-85C1-FC7878A5E313}" destId="{DA1364AD-D9BF-45AE-BC83-EAE9C5AD9FA8}" srcOrd="0" destOrd="0" presId="urn:microsoft.com/office/officeart/2008/layout/LinedList"/>
    <dgm:cxn modelId="{628A9497-A179-45C3-A131-097CAEC25853}" srcId="{00A913FF-9475-4F14-B082-63D37B0D5A88}" destId="{F61DBFFE-D9D4-4AB0-9919-159FA24F6866}" srcOrd="1" destOrd="0" parTransId="{BBF5C7E6-7D1F-4CBD-84CF-7A2EC2DF1780}" sibTransId="{EFB75473-FD0A-499A-8EFD-44D170A984DF}"/>
    <dgm:cxn modelId="{D1D9AF99-E87E-4F61-BD03-60EF594AC4DE}" srcId="{00A913FF-9475-4F14-B082-63D37B0D5A88}" destId="{8D276C66-B34D-434C-A877-2ABD739914B8}" srcOrd="2" destOrd="0" parTransId="{27FC47DD-1715-46E6-8C03-BDA62A8A6306}" sibTransId="{162A9E6E-5BEF-448A-BF41-79F05DE45644}"/>
    <dgm:cxn modelId="{8A828DA3-A5ED-4423-985D-FDE2096BE629}" type="presOf" srcId="{F61DBFFE-D9D4-4AB0-9919-159FA24F6866}" destId="{D317805A-384C-42FA-8BBA-28790FAE86C4}" srcOrd="0" destOrd="0" presId="urn:microsoft.com/office/officeart/2008/layout/LinedList"/>
    <dgm:cxn modelId="{8206B9A6-749A-4C00-9945-4478F36718A4}" srcId="{06029E19-0B26-4B66-8C18-2990B80380B3}" destId="{CE954CB5-C6AD-4CB7-825F-7D25C7BD8CBC}" srcOrd="0" destOrd="0" parTransId="{ACBC44BD-C284-489E-A489-6B98003C8947}" sibTransId="{65345C68-A92A-45A1-88BB-427CD6A02BBC}"/>
    <dgm:cxn modelId="{CBBB20B5-9EEA-44F9-BD38-131B2A66D829}" type="presOf" srcId="{4D31159E-02B5-4B19-87EB-4ACF249E6134}" destId="{FC26D4A2-1F62-4814-97BF-47D9101577E1}" srcOrd="0" destOrd="0" presId="urn:microsoft.com/office/officeart/2008/layout/LinedList"/>
    <dgm:cxn modelId="{C359F8C0-2A4B-402D-824F-4293A81428E5}" srcId="{8D276C66-B34D-434C-A877-2ABD739914B8}" destId="{C3C8A182-E1B9-4CB2-8612-78658C53FE26}" srcOrd="0" destOrd="0" parTransId="{4C3036D2-2103-44FD-8B19-3380EB952A9C}" sibTransId="{BD248E59-4488-4026-AC29-DD0806473E19}"/>
    <dgm:cxn modelId="{C4634AC2-ED2D-4BF9-B908-CA84E4465194}" srcId="{F61DBFFE-D9D4-4AB0-9919-159FA24F6866}" destId="{DAB2DD58-B69D-43F6-9D0C-7DA02F2E1EDF}" srcOrd="0" destOrd="0" parTransId="{A534F8E2-41A9-46AF-8FE5-00C8E9DFC36D}" sibTransId="{3299998A-592C-4834-9AC8-BFCAA2E683D9}"/>
    <dgm:cxn modelId="{B1280EC5-4386-49DF-BC52-9953781F56C8}" type="presOf" srcId="{00A913FF-9475-4F14-B082-63D37B0D5A88}" destId="{727D1752-0DFF-40FB-B0AC-9CD99EBE9534}" srcOrd="0" destOrd="0" presId="urn:microsoft.com/office/officeart/2008/layout/LinedList"/>
    <dgm:cxn modelId="{239D1AD4-E6EE-497A-BA6E-54345BB03519}" type="presOf" srcId="{425719F4-19C8-415F-A809-0D0A6990C60A}" destId="{C1EB61DD-5B7A-4672-8659-4B04DCC5D527}" srcOrd="0" destOrd="0" presId="urn:microsoft.com/office/officeart/2008/layout/LinedList"/>
    <dgm:cxn modelId="{302822DF-1834-4536-930E-106B89CFDF38}" srcId="{00A913FF-9475-4F14-B082-63D37B0D5A88}" destId="{BF1A0893-278F-491E-A24A-924DD062AD64}" srcOrd="5" destOrd="0" parTransId="{F75C70A6-04A0-4DA0-B40C-518EB38B951E}" sibTransId="{F1CCE503-BDFE-4D08-A70A-4D0EDBB1E77E}"/>
    <dgm:cxn modelId="{4694CFE9-E82A-4D10-A172-ECDFC4D50C27}" srcId="{00A913FF-9475-4F14-B082-63D37B0D5A88}" destId="{06029E19-0B26-4B66-8C18-2990B80380B3}" srcOrd="3" destOrd="0" parTransId="{52DFADA8-00A0-4073-98F7-0B9EFC1702CD}" sibTransId="{0D2A0A0B-42FC-48F0-9A42-6F0AC3378D4F}"/>
    <dgm:cxn modelId="{FC1457ED-4730-4824-B13A-8B077E27E978}" srcId="{00A913FF-9475-4F14-B082-63D37B0D5A88}" destId="{95A0C100-58E7-4169-85C1-FC7878A5E313}" srcOrd="4" destOrd="0" parTransId="{FBC617F7-39B7-4577-B1AF-88FDE90B8DC6}" sibTransId="{B64D306E-BA08-41DC-93C4-C34CE7814196}"/>
    <dgm:cxn modelId="{E4DAF8F5-4C31-43AB-90E3-02E3BB621ABD}" type="presOf" srcId="{418A2818-0B6D-4705-8A42-90A8F0E6B779}" destId="{E878B335-C359-4819-A61B-97A8C3F7C731}" srcOrd="0" destOrd="0" presId="urn:microsoft.com/office/officeart/2008/layout/LinedList"/>
    <dgm:cxn modelId="{823BC943-DA6B-4E2E-AA47-5B6A578CCECC}" type="presParOf" srcId="{727D1752-0DFF-40FB-B0AC-9CD99EBE9534}" destId="{01719172-8469-4446-B659-5E8AABE9D000}" srcOrd="0" destOrd="0" presId="urn:microsoft.com/office/officeart/2008/layout/LinedList"/>
    <dgm:cxn modelId="{6985E934-1516-49E1-839E-D6A02A738D16}" type="presParOf" srcId="{727D1752-0DFF-40FB-B0AC-9CD99EBE9534}" destId="{9D402659-1E6A-4964-AC9C-14FDB7923465}" srcOrd="1" destOrd="0" presId="urn:microsoft.com/office/officeart/2008/layout/LinedList"/>
    <dgm:cxn modelId="{FED9D3C2-A574-4290-B135-F3BCDE2C3EFE}" type="presParOf" srcId="{9D402659-1E6A-4964-AC9C-14FDB7923465}" destId="{E878B335-C359-4819-A61B-97A8C3F7C731}" srcOrd="0" destOrd="0" presId="urn:microsoft.com/office/officeart/2008/layout/LinedList"/>
    <dgm:cxn modelId="{2ED92B0D-54DB-4368-9E63-AD804EC0B04F}" type="presParOf" srcId="{9D402659-1E6A-4964-AC9C-14FDB7923465}" destId="{9A17A17F-BD2C-4F9D-B248-A077E65C5B6F}" srcOrd="1" destOrd="0" presId="urn:microsoft.com/office/officeart/2008/layout/LinedList"/>
    <dgm:cxn modelId="{4A2CAA6A-8F73-4B04-853A-CE4A7C27DB52}" type="presParOf" srcId="{9A17A17F-BD2C-4F9D-B248-A077E65C5B6F}" destId="{4DF46A07-35B2-4975-9A8B-FF2079E4DA2A}" srcOrd="0" destOrd="0" presId="urn:microsoft.com/office/officeart/2008/layout/LinedList"/>
    <dgm:cxn modelId="{DA1978BA-F511-4264-82A2-A32E3A8ABB3E}" type="presParOf" srcId="{9A17A17F-BD2C-4F9D-B248-A077E65C5B6F}" destId="{EA833DC1-95B7-4012-BCA4-17F809F159D1}" srcOrd="1" destOrd="0" presId="urn:microsoft.com/office/officeart/2008/layout/LinedList"/>
    <dgm:cxn modelId="{8CDE5483-E29C-4564-BDCE-5B32CDBC5857}" type="presParOf" srcId="{EA833DC1-95B7-4012-BCA4-17F809F159D1}" destId="{E831F0E7-9F32-4A9E-A21A-5D9AFF871964}" srcOrd="0" destOrd="0" presId="urn:microsoft.com/office/officeart/2008/layout/LinedList"/>
    <dgm:cxn modelId="{96B18C14-6C3A-4007-8A02-E800FCE04022}" type="presParOf" srcId="{EA833DC1-95B7-4012-BCA4-17F809F159D1}" destId="{C1EB61DD-5B7A-4672-8659-4B04DCC5D527}" srcOrd="1" destOrd="0" presId="urn:microsoft.com/office/officeart/2008/layout/LinedList"/>
    <dgm:cxn modelId="{9397131F-CF6D-4BBD-B20C-92CFD4C56D56}" type="presParOf" srcId="{EA833DC1-95B7-4012-BCA4-17F809F159D1}" destId="{2CB8834B-B3F3-4535-818A-9D2AC225D7BA}" srcOrd="2" destOrd="0" presId="urn:microsoft.com/office/officeart/2008/layout/LinedList"/>
    <dgm:cxn modelId="{61C35A08-A760-4268-8FCC-DC95765E73CA}" type="presParOf" srcId="{9A17A17F-BD2C-4F9D-B248-A077E65C5B6F}" destId="{3024BDF6-2845-4F53-A20A-8C32079B6FC1}" srcOrd="2" destOrd="0" presId="urn:microsoft.com/office/officeart/2008/layout/LinedList"/>
    <dgm:cxn modelId="{271E6268-B055-4018-9307-891F6C8E72EF}" type="presParOf" srcId="{9A17A17F-BD2C-4F9D-B248-A077E65C5B6F}" destId="{33C5CD09-6F41-494F-93C9-DBE210DA4906}" srcOrd="3" destOrd="0" presId="urn:microsoft.com/office/officeart/2008/layout/LinedList"/>
    <dgm:cxn modelId="{FAF47874-6621-4121-8B5D-393D5629FE1A}" type="presParOf" srcId="{727D1752-0DFF-40FB-B0AC-9CD99EBE9534}" destId="{A10BC282-94ED-4869-94A8-0DAFAE96C92C}" srcOrd="2" destOrd="0" presId="urn:microsoft.com/office/officeart/2008/layout/LinedList"/>
    <dgm:cxn modelId="{E4C031D3-6530-4722-A771-269D2FCF85EB}" type="presParOf" srcId="{727D1752-0DFF-40FB-B0AC-9CD99EBE9534}" destId="{67D61CB8-D053-4EEC-9A3E-ED04D6480227}" srcOrd="3" destOrd="0" presId="urn:microsoft.com/office/officeart/2008/layout/LinedList"/>
    <dgm:cxn modelId="{E936D7BA-51CE-4D7A-B4D4-B94CB83D24A3}" type="presParOf" srcId="{67D61CB8-D053-4EEC-9A3E-ED04D6480227}" destId="{D317805A-384C-42FA-8BBA-28790FAE86C4}" srcOrd="0" destOrd="0" presId="urn:microsoft.com/office/officeart/2008/layout/LinedList"/>
    <dgm:cxn modelId="{A43AA0E4-9B6F-467B-872A-2244FF7460E2}" type="presParOf" srcId="{67D61CB8-D053-4EEC-9A3E-ED04D6480227}" destId="{46BF39FC-FA96-4C3A-B3A4-30280EA57BF2}" srcOrd="1" destOrd="0" presId="urn:microsoft.com/office/officeart/2008/layout/LinedList"/>
    <dgm:cxn modelId="{4B73E834-3811-4C58-A0C0-287CDE0C1FC5}" type="presParOf" srcId="{46BF39FC-FA96-4C3A-B3A4-30280EA57BF2}" destId="{C20DF723-847D-4D90-986E-8C7B15A78AB8}" srcOrd="0" destOrd="0" presId="urn:microsoft.com/office/officeart/2008/layout/LinedList"/>
    <dgm:cxn modelId="{C31F57C7-4628-49FF-8C64-4C787AC5841D}" type="presParOf" srcId="{46BF39FC-FA96-4C3A-B3A4-30280EA57BF2}" destId="{064381A0-0247-4524-BE2E-B18FE201401D}" srcOrd="1" destOrd="0" presId="urn:microsoft.com/office/officeart/2008/layout/LinedList"/>
    <dgm:cxn modelId="{CCFE981D-427D-4A17-B112-AA6238069414}" type="presParOf" srcId="{064381A0-0247-4524-BE2E-B18FE201401D}" destId="{06E62172-5012-4A48-B503-AE032DF86DBB}" srcOrd="0" destOrd="0" presId="urn:microsoft.com/office/officeart/2008/layout/LinedList"/>
    <dgm:cxn modelId="{7D700AB0-3051-4865-9879-D0B5C3568C9A}" type="presParOf" srcId="{064381A0-0247-4524-BE2E-B18FE201401D}" destId="{F3ADF335-E790-4327-B715-5405A5D9502E}" srcOrd="1" destOrd="0" presId="urn:microsoft.com/office/officeart/2008/layout/LinedList"/>
    <dgm:cxn modelId="{BC708007-F664-4B75-AE9F-1DEF4110EEF1}" type="presParOf" srcId="{064381A0-0247-4524-BE2E-B18FE201401D}" destId="{171891C9-FA8A-46C7-A435-403CE18938E9}" srcOrd="2" destOrd="0" presId="urn:microsoft.com/office/officeart/2008/layout/LinedList"/>
    <dgm:cxn modelId="{F1CD6522-A0D9-4BD4-99C0-CA6E9830D75D}" type="presParOf" srcId="{46BF39FC-FA96-4C3A-B3A4-30280EA57BF2}" destId="{65D851B4-52AE-4E26-A69F-45C199BEE7EC}" srcOrd="2" destOrd="0" presId="urn:microsoft.com/office/officeart/2008/layout/LinedList"/>
    <dgm:cxn modelId="{E89E5A6C-24BF-4754-845E-3B7CF1E729C4}" type="presParOf" srcId="{46BF39FC-FA96-4C3A-B3A4-30280EA57BF2}" destId="{060804CF-B13C-4079-9D2B-8ACFD5F83B71}" srcOrd="3" destOrd="0" presId="urn:microsoft.com/office/officeart/2008/layout/LinedList"/>
    <dgm:cxn modelId="{1438AF0C-9EDA-4C63-9FE6-8568231EAA4C}" type="presParOf" srcId="{727D1752-0DFF-40FB-B0AC-9CD99EBE9534}" destId="{2FC6F279-1764-4B92-8D82-604348BE72E5}" srcOrd="4" destOrd="0" presId="urn:microsoft.com/office/officeart/2008/layout/LinedList"/>
    <dgm:cxn modelId="{5F40BF34-33BD-4B27-A682-4245DA822ABB}" type="presParOf" srcId="{727D1752-0DFF-40FB-B0AC-9CD99EBE9534}" destId="{CAE3FC03-79A6-4F53-8747-0D8648413BCC}" srcOrd="5" destOrd="0" presId="urn:microsoft.com/office/officeart/2008/layout/LinedList"/>
    <dgm:cxn modelId="{FD8EF981-B2EA-4873-A777-9EBEAE8808D6}" type="presParOf" srcId="{CAE3FC03-79A6-4F53-8747-0D8648413BCC}" destId="{33592D06-A47C-4820-BB63-C73BF237CB79}" srcOrd="0" destOrd="0" presId="urn:microsoft.com/office/officeart/2008/layout/LinedList"/>
    <dgm:cxn modelId="{3E9BE9DA-4307-421A-8574-EBE5E64C5911}" type="presParOf" srcId="{CAE3FC03-79A6-4F53-8747-0D8648413BCC}" destId="{656571E6-1B15-43FF-8761-87C2FCE52AED}" srcOrd="1" destOrd="0" presId="urn:microsoft.com/office/officeart/2008/layout/LinedList"/>
    <dgm:cxn modelId="{C16BD2E9-0366-4EFE-A6C6-130B074A8300}" type="presParOf" srcId="{656571E6-1B15-43FF-8761-87C2FCE52AED}" destId="{0641522C-5188-4ED4-9241-04D11D28F5E5}" srcOrd="0" destOrd="0" presId="urn:microsoft.com/office/officeart/2008/layout/LinedList"/>
    <dgm:cxn modelId="{2C43967E-C023-48B5-A88C-D9158804EFBC}" type="presParOf" srcId="{656571E6-1B15-43FF-8761-87C2FCE52AED}" destId="{DC5D27AC-61FA-4165-A006-7C860041D68B}" srcOrd="1" destOrd="0" presId="urn:microsoft.com/office/officeart/2008/layout/LinedList"/>
    <dgm:cxn modelId="{4BA0C1CB-612F-420C-AD7F-EA4CD069D8E6}" type="presParOf" srcId="{DC5D27AC-61FA-4165-A006-7C860041D68B}" destId="{723F2D69-8326-44F7-9C8B-13DC027898C9}" srcOrd="0" destOrd="0" presId="urn:microsoft.com/office/officeart/2008/layout/LinedList"/>
    <dgm:cxn modelId="{A1B647F5-E70F-4263-B25E-8957A24A2E40}" type="presParOf" srcId="{DC5D27AC-61FA-4165-A006-7C860041D68B}" destId="{82C58FC9-01F0-4665-847B-F8CE1B8539C5}" srcOrd="1" destOrd="0" presId="urn:microsoft.com/office/officeart/2008/layout/LinedList"/>
    <dgm:cxn modelId="{2914A30C-BB95-4D8C-B89E-B0FA94857DAF}" type="presParOf" srcId="{DC5D27AC-61FA-4165-A006-7C860041D68B}" destId="{6574B534-7D24-476C-BC84-EB8B3CB71F52}" srcOrd="2" destOrd="0" presId="urn:microsoft.com/office/officeart/2008/layout/LinedList"/>
    <dgm:cxn modelId="{B76B4E12-2322-48A2-999F-CB916CCCE7C9}" type="presParOf" srcId="{656571E6-1B15-43FF-8761-87C2FCE52AED}" destId="{751FCDF9-BB31-4807-AF99-64510F8331F8}" srcOrd="2" destOrd="0" presId="urn:microsoft.com/office/officeart/2008/layout/LinedList"/>
    <dgm:cxn modelId="{11DFA03C-ED42-498C-BE0C-BF414DD7A5E6}" type="presParOf" srcId="{656571E6-1B15-43FF-8761-87C2FCE52AED}" destId="{96C49B16-D86A-4001-BBCD-1F204B834622}" srcOrd="3" destOrd="0" presId="urn:microsoft.com/office/officeart/2008/layout/LinedList"/>
    <dgm:cxn modelId="{FDB8DB1B-D577-4FB6-A9F6-D1337B293708}" type="presParOf" srcId="{727D1752-0DFF-40FB-B0AC-9CD99EBE9534}" destId="{C5315114-B944-4B00-A517-6D3DD1073485}" srcOrd="6" destOrd="0" presId="urn:microsoft.com/office/officeart/2008/layout/LinedList"/>
    <dgm:cxn modelId="{3FF7F0DF-1466-4485-B900-244CBA66E096}" type="presParOf" srcId="{727D1752-0DFF-40FB-B0AC-9CD99EBE9534}" destId="{26CDBFCB-99D9-4111-9548-5C2EDDB12357}" srcOrd="7" destOrd="0" presId="urn:microsoft.com/office/officeart/2008/layout/LinedList"/>
    <dgm:cxn modelId="{4AFADE5D-2059-416C-89F7-9746F24947E8}" type="presParOf" srcId="{26CDBFCB-99D9-4111-9548-5C2EDDB12357}" destId="{8A18CB4C-6B1E-4B1A-B45E-4114AA325E78}" srcOrd="0" destOrd="0" presId="urn:microsoft.com/office/officeart/2008/layout/LinedList"/>
    <dgm:cxn modelId="{E931551A-8326-41EA-9E2C-B5D744126F29}" type="presParOf" srcId="{26CDBFCB-99D9-4111-9548-5C2EDDB12357}" destId="{E37374CC-3DAA-47F8-B431-1F74E12AFFB4}" srcOrd="1" destOrd="0" presId="urn:microsoft.com/office/officeart/2008/layout/LinedList"/>
    <dgm:cxn modelId="{1B37F515-0D87-4726-9FF2-00B0E8E16356}" type="presParOf" srcId="{E37374CC-3DAA-47F8-B431-1F74E12AFFB4}" destId="{355C5B61-A29C-4DCA-9601-C93CD477CD08}" srcOrd="0" destOrd="0" presId="urn:microsoft.com/office/officeart/2008/layout/LinedList"/>
    <dgm:cxn modelId="{AD45CFDB-1B3B-45CD-A02B-7ECB045F52B3}" type="presParOf" srcId="{E37374CC-3DAA-47F8-B431-1F74E12AFFB4}" destId="{62FA2777-8152-4372-B6A9-53DF8473D4C6}" srcOrd="1" destOrd="0" presId="urn:microsoft.com/office/officeart/2008/layout/LinedList"/>
    <dgm:cxn modelId="{0FAC7ED5-3427-496B-A5BF-40D9A2175C2B}" type="presParOf" srcId="{62FA2777-8152-4372-B6A9-53DF8473D4C6}" destId="{98DCA07A-245E-494B-BB8B-378019AD938F}" srcOrd="0" destOrd="0" presId="urn:microsoft.com/office/officeart/2008/layout/LinedList"/>
    <dgm:cxn modelId="{742F3529-FDDA-42C0-B2C5-07807F93BF34}" type="presParOf" srcId="{62FA2777-8152-4372-B6A9-53DF8473D4C6}" destId="{36C1D20C-F704-4799-A295-C407208D472A}" srcOrd="1" destOrd="0" presId="urn:microsoft.com/office/officeart/2008/layout/LinedList"/>
    <dgm:cxn modelId="{36869874-8FA9-46AF-AD6C-710BE427B2E1}" type="presParOf" srcId="{62FA2777-8152-4372-B6A9-53DF8473D4C6}" destId="{277BF520-FFEE-4BC7-8203-0E81207BC099}" srcOrd="2" destOrd="0" presId="urn:microsoft.com/office/officeart/2008/layout/LinedList"/>
    <dgm:cxn modelId="{A49D998C-44D8-4168-8C44-B3622BCB642C}" type="presParOf" srcId="{E37374CC-3DAA-47F8-B431-1F74E12AFFB4}" destId="{11336AC9-247A-4019-BF8E-CB2F688D0AD6}" srcOrd="2" destOrd="0" presId="urn:microsoft.com/office/officeart/2008/layout/LinedList"/>
    <dgm:cxn modelId="{DF3D1B77-1CE3-4F2D-9ED2-D9D9F5DDFDC6}" type="presParOf" srcId="{E37374CC-3DAA-47F8-B431-1F74E12AFFB4}" destId="{5823E707-F76E-4F82-B61C-C80915DF35B7}" srcOrd="3" destOrd="0" presId="urn:microsoft.com/office/officeart/2008/layout/LinedList"/>
    <dgm:cxn modelId="{78330372-61A8-4065-83B5-3940989A9680}" type="presParOf" srcId="{727D1752-0DFF-40FB-B0AC-9CD99EBE9534}" destId="{E6A79B86-ECAD-4EF2-A0B9-C9AC4E12002E}" srcOrd="8" destOrd="0" presId="urn:microsoft.com/office/officeart/2008/layout/LinedList"/>
    <dgm:cxn modelId="{7001BC8E-4B8B-4804-870B-7E21D64DC289}" type="presParOf" srcId="{727D1752-0DFF-40FB-B0AC-9CD99EBE9534}" destId="{04CA4142-C11D-4A7B-B817-96F06F15B298}" srcOrd="9" destOrd="0" presId="urn:microsoft.com/office/officeart/2008/layout/LinedList"/>
    <dgm:cxn modelId="{966381CE-2503-47F4-8BFC-5745C678A89A}" type="presParOf" srcId="{04CA4142-C11D-4A7B-B817-96F06F15B298}" destId="{DA1364AD-D9BF-45AE-BC83-EAE9C5AD9FA8}" srcOrd="0" destOrd="0" presId="urn:microsoft.com/office/officeart/2008/layout/LinedList"/>
    <dgm:cxn modelId="{E51E56C7-4AA1-47D0-9FDD-F19D5637AD12}" type="presParOf" srcId="{04CA4142-C11D-4A7B-B817-96F06F15B298}" destId="{BA4173D5-39B8-4E15-BFAC-46E0C6B6684F}" srcOrd="1" destOrd="0" presId="urn:microsoft.com/office/officeart/2008/layout/LinedList"/>
    <dgm:cxn modelId="{E16561DD-0C41-4207-BFC0-E194C7810E88}" type="presParOf" srcId="{BA4173D5-39B8-4E15-BFAC-46E0C6B6684F}" destId="{9D464067-44C4-4FF3-BAC3-1CC7727AA6A1}" srcOrd="0" destOrd="0" presId="urn:microsoft.com/office/officeart/2008/layout/LinedList"/>
    <dgm:cxn modelId="{361CC7B1-3CC1-4DCA-90D3-DAD15FD79399}" type="presParOf" srcId="{BA4173D5-39B8-4E15-BFAC-46E0C6B6684F}" destId="{2E6CA837-4787-416E-95B4-736DC6F22C41}" srcOrd="1" destOrd="0" presId="urn:microsoft.com/office/officeart/2008/layout/LinedList"/>
    <dgm:cxn modelId="{96A1790A-1AD4-4282-953B-DA96F0400730}" type="presParOf" srcId="{2E6CA837-4787-416E-95B4-736DC6F22C41}" destId="{540792FE-C32D-4CEB-9375-5417AC6903F4}" srcOrd="0" destOrd="0" presId="urn:microsoft.com/office/officeart/2008/layout/LinedList"/>
    <dgm:cxn modelId="{90F23B15-4405-40D7-A218-E81162F5BEED}" type="presParOf" srcId="{2E6CA837-4787-416E-95B4-736DC6F22C41}" destId="{3F918FB0-76EA-4FD1-AAE2-F4C1C7A05B72}" srcOrd="1" destOrd="0" presId="urn:microsoft.com/office/officeart/2008/layout/LinedList"/>
    <dgm:cxn modelId="{75105122-5864-4AFD-8063-71251CBB3ED5}" type="presParOf" srcId="{2E6CA837-4787-416E-95B4-736DC6F22C41}" destId="{5914AA74-027A-422B-945F-115304D5D6FC}" srcOrd="2" destOrd="0" presId="urn:microsoft.com/office/officeart/2008/layout/LinedList"/>
    <dgm:cxn modelId="{7341C94B-7962-4249-8AAF-7F0143AFC07F}" type="presParOf" srcId="{BA4173D5-39B8-4E15-BFAC-46E0C6B6684F}" destId="{F972876E-47D2-4B4C-A0DF-E590FC460741}" srcOrd="2" destOrd="0" presId="urn:microsoft.com/office/officeart/2008/layout/LinedList"/>
    <dgm:cxn modelId="{724F7567-E81C-4729-A1ED-A1D940BC9591}" type="presParOf" srcId="{BA4173D5-39B8-4E15-BFAC-46E0C6B6684F}" destId="{AF5B9DFF-F280-480E-A552-93007D14D9BE}" srcOrd="3" destOrd="0" presId="urn:microsoft.com/office/officeart/2008/layout/LinedList"/>
    <dgm:cxn modelId="{C82F8254-3721-459A-AF5A-D5B53401B6CA}" type="presParOf" srcId="{727D1752-0DFF-40FB-B0AC-9CD99EBE9534}" destId="{4DB4E7D2-9C07-4466-BE42-1754F2431164}" srcOrd="10" destOrd="0" presId="urn:microsoft.com/office/officeart/2008/layout/LinedList"/>
    <dgm:cxn modelId="{ADABD63F-2586-475D-BBBE-7EB35F7A2293}" type="presParOf" srcId="{727D1752-0DFF-40FB-B0AC-9CD99EBE9534}" destId="{E036D9E6-0DCD-4338-8DE7-F3F5D3FD867D}" srcOrd="11" destOrd="0" presId="urn:microsoft.com/office/officeart/2008/layout/LinedList"/>
    <dgm:cxn modelId="{5E84F62D-BED8-46FC-8457-D27BCC97190B}" type="presParOf" srcId="{E036D9E6-0DCD-4338-8DE7-F3F5D3FD867D}" destId="{C99EEFDC-7E9E-499C-8534-5A91F51ED0C3}" srcOrd="0" destOrd="0" presId="urn:microsoft.com/office/officeart/2008/layout/LinedList"/>
    <dgm:cxn modelId="{954F0C9C-3641-4339-BC6A-B7D3392502A3}" type="presParOf" srcId="{E036D9E6-0DCD-4338-8DE7-F3F5D3FD867D}" destId="{C2F0C2A3-240B-47A8-9CCB-1E8991C8A44E}" srcOrd="1" destOrd="0" presId="urn:microsoft.com/office/officeart/2008/layout/LinedList"/>
    <dgm:cxn modelId="{7611E373-499E-4224-89BD-0463E042CC4A}" type="presParOf" srcId="{C2F0C2A3-240B-47A8-9CCB-1E8991C8A44E}" destId="{0F5C0EF8-54B5-4BD3-A075-7FC9ECBC7E5E}" srcOrd="0" destOrd="0" presId="urn:microsoft.com/office/officeart/2008/layout/LinedList"/>
    <dgm:cxn modelId="{D15D828B-C2EE-4181-A352-0F91703BCFD3}" type="presParOf" srcId="{C2F0C2A3-240B-47A8-9CCB-1E8991C8A44E}" destId="{E6058FC6-1CF7-44E1-A355-BE74E62AC541}" srcOrd="1" destOrd="0" presId="urn:microsoft.com/office/officeart/2008/layout/LinedList"/>
    <dgm:cxn modelId="{72C8E6C3-BE47-405C-B512-053426220E79}" type="presParOf" srcId="{E6058FC6-1CF7-44E1-A355-BE74E62AC541}" destId="{34C0781D-441A-4AAD-A12D-E9BCA99C548B}" srcOrd="0" destOrd="0" presId="urn:microsoft.com/office/officeart/2008/layout/LinedList"/>
    <dgm:cxn modelId="{4E7119AD-38AC-44B8-B783-68495983640C}" type="presParOf" srcId="{E6058FC6-1CF7-44E1-A355-BE74E62AC541}" destId="{56A9A7A2-C800-498C-B560-8E22DE210012}" srcOrd="1" destOrd="0" presId="urn:microsoft.com/office/officeart/2008/layout/LinedList"/>
    <dgm:cxn modelId="{615AC841-4BEA-4C9A-83CC-CE99DABF2238}" type="presParOf" srcId="{E6058FC6-1CF7-44E1-A355-BE74E62AC541}" destId="{0CAD7BD4-2E52-4E32-B70E-E8A87BF6CCA5}" srcOrd="2" destOrd="0" presId="urn:microsoft.com/office/officeart/2008/layout/LinedList"/>
    <dgm:cxn modelId="{FD7E3E8F-50C7-4CA9-9C8B-C09E5FBB806E}" type="presParOf" srcId="{C2F0C2A3-240B-47A8-9CCB-1E8991C8A44E}" destId="{91C04E41-352B-4494-8614-044EB9E8DC8F}" srcOrd="2" destOrd="0" presId="urn:microsoft.com/office/officeart/2008/layout/LinedList"/>
    <dgm:cxn modelId="{0308AF4C-76E9-4C0D-89EF-106C89C852D1}" type="presParOf" srcId="{C2F0C2A3-240B-47A8-9CCB-1E8991C8A44E}" destId="{5DEB37A3-756F-479E-B4BD-CA271153BD11}" srcOrd="3" destOrd="0" presId="urn:microsoft.com/office/officeart/2008/layout/LinedList"/>
    <dgm:cxn modelId="{4A0284A0-91DF-4C74-BEC0-7B6499CC76D0}" type="presParOf" srcId="{727D1752-0DFF-40FB-B0AC-9CD99EBE9534}" destId="{3B2CE2C4-159A-46B1-A7D1-CDC6C4A3D868}" srcOrd="12" destOrd="0" presId="urn:microsoft.com/office/officeart/2008/layout/LinedList"/>
    <dgm:cxn modelId="{72990CB2-128E-4235-B81F-6D8FD5E2F31D}" type="presParOf" srcId="{727D1752-0DFF-40FB-B0AC-9CD99EBE9534}" destId="{4AD8CEA3-CF44-450F-AC3C-5168C12DF092}" srcOrd="13" destOrd="0" presId="urn:microsoft.com/office/officeart/2008/layout/LinedList"/>
    <dgm:cxn modelId="{1C6D95F7-FAB7-4832-8CB2-4F05A5F5846A}" type="presParOf" srcId="{4AD8CEA3-CF44-450F-AC3C-5168C12DF092}" destId="{FC26D4A2-1F62-4814-97BF-47D9101577E1}" srcOrd="0" destOrd="0" presId="urn:microsoft.com/office/officeart/2008/layout/LinedList"/>
    <dgm:cxn modelId="{83BCE679-668E-4FD7-AC9C-B77A56161784}" type="presParOf" srcId="{4AD8CEA3-CF44-450F-AC3C-5168C12DF092}" destId="{0F7D096B-9914-47D4-A343-9D9B30148348}" srcOrd="1" destOrd="0" presId="urn:microsoft.com/office/officeart/2008/layout/LinedList"/>
    <dgm:cxn modelId="{B9A16796-915B-4376-9783-62101262D2F9}" type="presParOf" srcId="{0F7D096B-9914-47D4-A343-9D9B30148348}" destId="{F3CD292E-5715-4243-809A-EC250C308695}" srcOrd="0" destOrd="0" presId="urn:microsoft.com/office/officeart/2008/layout/LinedList"/>
    <dgm:cxn modelId="{EDC5400A-F544-4ADB-A3A1-A23C45EE0F68}" type="presParOf" srcId="{0F7D096B-9914-47D4-A343-9D9B30148348}" destId="{900230F4-10DA-4754-BB94-AA8081FBE2C4}" srcOrd="1" destOrd="0" presId="urn:microsoft.com/office/officeart/2008/layout/LinedList"/>
    <dgm:cxn modelId="{E0368AD6-0196-41C5-B5E8-A551B1AA02D1}" type="presParOf" srcId="{900230F4-10DA-4754-BB94-AA8081FBE2C4}" destId="{4F9BC98E-A967-4841-B7F5-BA1BD1C64541}" srcOrd="0" destOrd="0" presId="urn:microsoft.com/office/officeart/2008/layout/LinedList"/>
    <dgm:cxn modelId="{DDEF8C5F-3805-4925-8E12-68A2C6302C66}" type="presParOf" srcId="{900230F4-10DA-4754-BB94-AA8081FBE2C4}" destId="{5944D9B8-1125-4565-A5B4-6C2D1AE6A5A7}" srcOrd="1" destOrd="0" presId="urn:microsoft.com/office/officeart/2008/layout/LinedList"/>
    <dgm:cxn modelId="{9F34C468-6918-420C-98F1-F37A6CFB0061}" type="presParOf" srcId="{900230F4-10DA-4754-BB94-AA8081FBE2C4}" destId="{26B65763-9375-4CE7-B0D0-0BB4DD3FA2D6}" srcOrd="2" destOrd="0" presId="urn:microsoft.com/office/officeart/2008/layout/LinedList"/>
    <dgm:cxn modelId="{CF48E32C-E62B-48CB-A53D-323E9060ECEF}" type="presParOf" srcId="{0F7D096B-9914-47D4-A343-9D9B30148348}" destId="{247F4C8B-016B-45BB-93B9-7979B7E7DFC3}" srcOrd="2" destOrd="0" presId="urn:microsoft.com/office/officeart/2008/layout/LinedList"/>
    <dgm:cxn modelId="{5D044CB3-9C07-47FB-9158-508846136067}" type="presParOf" srcId="{0F7D096B-9914-47D4-A343-9D9B30148348}" destId="{0DA0CB94-2E28-4C46-BC52-205C4DDE5F30}" srcOrd="3"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A463E82-19BE-457F-BCA5-F03121628871}" type="doc">
      <dgm:prSet loTypeId="urn:microsoft.com/office/officeart/2008/layout/LinedList" loCatId="list" qsTypeId="urn:microsoft.com/office/officeart/2005/8/quickstyle/simple2" qsCatId="simple" csTypeId="urn:microsoft.com/office/officeart/2005/8/colors/accent2_2" csCatId="accent2"/>
      <dgm:spPr/>
      <dgm:t>
        <a:bodyPr/>
        <a:lstStyle/>
        <a:p>
          <a:endParaRPr lang="en-US"/>
        </a:p>
      </dgm:t>
    </dgm:pt>
    <dgm:pt modelId="{9F3BAF13-E786-4CD9-A700-E3D24B86B33A}">
      <dgm:prSet/>
      <dgm:spPr/>
      <dgm:t>
        <a:bodyPr/>
        <a:lstStyle/>
        <a:p>
          <a:r>
            <a:rPr lang="en-US" b="1" i="0" baseline="0" dirty="0"/>
            <a:t>Stability Verification:</a:t>
          </a:r>
          <a:br>
            <a:rPr lang="en-US" b="0" i="0" baseline="0" dirty="0"/>
          </a:br>
          <a:r>
            <a:rPr lang="en-US" b="0" i="0" baseline="0" dirty="0"/>
            <a:t>Check if the object's center of mass aligns within its support area for stability.</a:t>
          </a:r>
          <a:endParaRPr lang="en-US" dirty="0"/>
        </a:p>
      </dgm:t>
    </dgm:pt>
    <dgm:pt modelId="{64A05D9D-C100-42F0-829C-B607289D37F2}" type="parTrans" cxnId="{CE7286F6-1309-4FE6-91BA-1D804ED30E25}">
      <dgm:prSet/>
      <dgm:spPr/>
      <dgm:t>
        <a:bodyPr/>
        <a:lstStyle/>
        <a:p>
          <a:endParaRPr lang="en-US"/>
        </a:p>
      </dgm:t>
    </dgm:pt>
    <dgm:pt modelId="{69C7B42B-181B-4279-8E67-273DBC15FFCF}" type="sibTrans" cxnId="{CE7286F6-1309-4FE6-91BA-1D804ED30E25}">
      <dgm:prSet/>
      <dgm:spPr/>
      <dgm:t>
        <a:bodyPr/>
        <a:lstStyle/>
        <a:p>
          <a:endParaRPr lang="en-US"/>
        </a:p>
      </dgm:t>
    </dgm:pt>
    <dgm:pt modelId="{0AC06DB5-DD98-4535-A06B-166FA945AB68}">
      <dgm:prSet/>
      <dgm:spPr/>
      <dgm:t>
        <a:bodyPr/>
        <a:lstStyle/>
        <a:p>
          <a:r>
            <a:rPr lang="en-US" b="1" i="0" baseline="0" dirty="0"/>
            <a:t>Support Polygon Role:</a:t>
          </a:r>
          <a:br>
            <a:rPr lang="en-US" b="0" i="0" baseline="0" dirty="0"/>
          </a:br>
          <a:r>
            <a:rPr lang="en-US" b="0" i="0" baseline="0" dirty="0"/>
            <a:t>Use the object's base or contact points to define its stability zone.</a:t>
          </a:r>
          <a:endParaRPr lang="en-US" dirty="0"/>
        </a:p>
      </dgm:t>
    </dgm:pt>
    <dgm:pt modelId="{3196AD1A-AF18-464C-864F-232484E032B6}" type="parTrans" cxnId="{BF1659E5-99E9-4B6C-95F0-89052A836433}">
      <dgm:prSet/>
      <dgm:spPr/>
      <dgm:t>
        <a:bodyPr/>
        <a:lstStyle/>
        <a:p>
          <a:endParaRPr lang="en-US"/>
        </a:p>
      </dgm:t>
    </dgm:pt>
    <dgm:pt modelId="{5E813AD0-643B-4BB6-8A31-26473AB085FC}" type="sibTrans" cxnId="{BF1659E5-99E9-4B6C-95F0-89052A836433}">
      <dgm:prSet/>
      <dgm:spPr/>
      <dgm:t>
        <a:bodyPr/>
        <a:lstStyle/>
        <a:p>
          <a:endParaRPr lang="en-US"/>
        </a:p>
      </dgm:t>
    </dgm:pt>
    <dgm:pt modelId="{5FEEE5E9-1C82-4008-95D9-9117F5E6D7AD}">
      <dgm:prSet/>
      <dgm:spPr/>
      <dgm:t>
        <a:bodyPr/>
        <a:lstStyle/>
        <a:p>
          <a:r>
            <a:rPr lang="en-US" b="1" i="0" baseline="0" dirty="0"/>
            <a:t>Initial Pose Setting:</a:t>
          </a:r>
          <a:br>
            <a:rPr lang="en-US" b="0" i="0" baseline="0" dirty="0"/>
          </a:br>
          <a:r>
            <a:rPr lang="en-US" b="0" i="0" baseline="0" dirty="0"/>
            <a:t>Begin with a predetermined pose and apply a force to test physical reactions.</a:t>
          </a:r>
          <a:endParaRPr lang="en-US" dirty="0"/>
        </a:p>
      </dgm:t>
    </dgm:pt>
    <dgm:pt modelId="{A3C6BDC4-163A-42DC-B275-B7F5DD635845}" type="parTrans" cxnId="{23A6E56C-6BFA-400F-AEDA-605539D4955D}">
      <dgm:prSet/>
      <dgm:spPr/>
      <dgm:t>
        <a:bodyPr/>
        <a:lstStyle/>
        <a:p>
          <a:endParaRPr lang="en-US"/>
        </a:p>
      </dgm:t>
    </dgm:pt>
    <dgm:pt modelId="{2E547827-4820-4DD1-AD5F-FD838F09D250}" type="sibTrans" cxnId="{23A6E56C-6BFA-400F-AEDA-605539D4955D}">
      <dgm:prSet/>
      <dgm:spPr/>
      <dgm:t>
        <a:bodyPr/>
        <a:lstStyle/>
        <a:p>
          <a:endParaRPr lang="en-US"/>
        </a:p>
      </dgm:t>
    </dgm:pt>
    <dgm:pt modelId="{6776D9E0-50A7-4600-BFF1-22300647951C}">
      <dgm:prSet/>
      <dgm:spPr/>
      <dgm:t>
        <a:bodyPr/>
        <a:lstStyle/>
        <a:p>
          <a:r>
            <a:rPr lang="en-US" b="1" i="0" baseline="0" dirty="0"/>
            <a:t>Simulation for Stability:</a:t>
          </a:r>
          <a:br>
            <a:rPr lang="en-US" b="0" i="0" baseline="0" dirty="0"/>
          </a:br>
          <a:r>
            <a:rPr lang="en-US" b="0" i="0" baseline="0" dirty="0"/>
            <a:t>Conduct a simulation to ensure the center of mass remains within the stability zone.</a:t>
          </a:r>
          <a:endParaRPr lang="en-US" dirty="0"/>
        </a:p>
      </dgm:t>
    </dgm:pt>
    <dgm:pt modelId="{C2A38169-07D9-4FC7-B1D3-D9893ADBB5AF}" type="parTrans" cxnId="{DE1608C7-A1AF-45A8-909E-AFBB90B1244C}">
      <dgm:prSet/>
      <dgm:spPr/>
      <dgm:t>
        <a:bodyPr/>
        <a:lstStyle/>
        <a:p>
          <a:endParaRPr lang="en-US"/>
        </a:p>
      </dgm:t>
    </dgm:pt>
    <dgm:pt modelId="{CC6D99AB-0B70-477F-9668-BCDA9EE4360C}" type="sibTrans" cxnId="{DE1608C7-A1AF-45A8-909E-AFBB90B1244C}">
      <dgm:prSet/>
      <dgm:spPr/>
      <dgm:t>
        <a:bodyPr/>
        <a:lstStyle/>
        <a:p>
          <a:endParaRPr lang="en-US"/>
        </a:p>
      </dgm:t>
    </dgm:pt>
    <dgm:pt modelId="{9F45D1F4-C8BD-4457-87A2-A1F6BC58DB75}">
      <dgm:prSet/>
      <dgm:spPr/>
      <dgm:t>
        <a:bodyPr/>
        <a:lstStyle/>
        <a:p>
          <a:r>
            <a:rPr lang="en-US" b="1" i="0" baseline="0"/>
            <a:t>Minimum Contact Points:</a:t>
          </a:r>
          <a:br>
            <a:rPr lang="en-US" b="0" i="0" baseline="0"/>
          </a:br>
          <a:r>
            <a:rPr lang="en-US" b="0" i="0" baseline="0"/>
            <a:t>Require at least three points of contact for a stable foundation.</a:t>
          </a:r>
          <a:endParaRPr lang="en-US"/>
        </a:p>
      </dgm:t>
    </dgm:pt>
    <dgm:pt modelId="{CC93AB6A-D005-4B45-A7DD-49031E71EB63}" type="parTrans" cxnId="{F279D6FF-81B8-4C87-88BF-2235668A60D6}">
      <dgm:prSet/>
      <dgm:spPr/>
      <dgm:t>
        <a:bodyPr/>
        <a:lstStyle/>
        <a:p>
          <a:endParaRPr lang="en-US"/>
        </a:p>
      </dgm:t>
    </dgm:pt>
    <dgm:pt modelId="{7C26D464-0970-4E57-AFB9-78DBE29C0798}" type="sibTrans" cxnId="{F279D6FF-81B8-4C87-88BF-2235668A60D6}">
      <dgm:prSet/>
      <dgm:spPr/>
      <dgm:t>
        <a:bodyPr/>
        <a:lstStyle/>
        <a:p>
          <a:endParaRPr lang="en-US"/>
        </a:p>
      </dgm:t>
    </dgm:pt>
    <dgm:pt modelId="{0587E583-9BD2-4D7B-BBC5-B7593C15D11F}">
      <dgm:prSet/>
      <dgm:spPr/>
      <dgm:t>
        <a:bodyPr/>
        <a:lstStyle/>
        <a:p>
          <a:r>
            <a:rPr lang="en-US" b="1" i="0" baseline="0"/>
            <a:t>Kinetic Energy Limitation:</a:t>
          </a:r>
          <a:br>
            <a:rPr lang="en-US" b="0" i="0" baseline="0"/>
          </a:br>
          <a:r>
            <a:rPr lang="en-US" b="0" i="0" baseline="0"/>
            <a:t>Assess kinetic energy to prevent destabilizing the structure.</a:t>
          </a:r>
          <a:endParaRPr lang="en-US"/>
        </a:p>
      </dgm:t>
    </dgm:pt>
    <dgm:pt modelId="{1FE671E3-80BE-442C-B8E1-250C3CA88236}" type="parTrans" cxnId="{497FD2BB-DD68-4CDE-897A-EF6BB995B60D}">
      <dgm:prSet/>
      <dgm:spPr/>
      <dgm:t>
        <a:bodyPr/>
        <a:lstStyle/>
        <a:p>
          <a:endParaRPr lang="en-US"/>
        </a:p>
      </dgm:t>
    </dgm:pt>
    <dgm:pt modelId="{BBE7E291-3F26-46F0-B311-BFC79CC391C6}" type="sibTrans" cxnId="{497FD2BB-DD68-4CDE-897A-EF6BB995B60D}">
      <dgm:prSet/>
      <dgm:spPr/>
      <dgm:t>
        <a:bodyPr/>
        <a:lstStyle/>
        <a:p>
          <a:endParaRPr lang="en-US"/>
        </a:p>
      </dgm:t>
    </dgm:pt>
    <dgm:pt modelId="{695397C5-290B-49D0-890D-5B07D65A3A51}">
      <dgm:prSet/>
      <dgm:spPr/>
      <dgm:t>
        <a:bodyPr/>
        <a:lstStyle/>
        <a:p>
          <a:r>
            <a:rPr lang="en-US" b="1" i="0" baseline="0"/>
            <a:t>Valid Pose Criteria:</a:t>
          </a:r>
          <a:br>
            <a:rPr lang="en-US" b="0" i="0" baseline="0"/>
          </a:br>
          <a:r>
            <a:rPr lang="en-US" b="0" i="0" baseline="0"/>
            <a:t>Validate poses that minimize energy, ensure center mass alignment, and maintain contact requirements.</a:t>
          </a:r>
          <a:endParaRPr lang="en-US"/>
        </a:p>
      </dgm:t>
    </dgm:pt>
    <dgm:pt modelId="{CBDAAA5B-5E3F-4E74-80D5-EDE0B226BBAB}" type="parTrans" cxnId="{9198CADE-9004-4E76-9530-02B5D522F2BC}">
      <dgm:prSet/>
      <dgm:spPr/>
      <dgm:t>
        <a:bodyPr/>
        <a:lstStyle/>
        <a:p>
          <a:endParaRPr lang="en-US"/>
        </a:p>
      </dgm:t>
    </dgm:pt>
    <dgm:pt modelId="{E7F1E137-93A5-4738-BDC8-5D7BF8BEEE5A}" type="sibTrans" cxnId="{9198CADE-9004-4E76-9530-02B5D522F2BC}">
      <dgm:prSet/>
      <dgm:spPr/>
      <dgm:t>
        <a:bodyPr/>
        <a:lstStyle/>
        <a:p>
          <a:endParaRPr lang="en-US"/>
        </a:p>
      </dgm:t>
    </dgm:pt>
    <dgm:pt modelId="{67D0F94A-3CF3-408C-8565-89D6691477DF}">
      <dgm:prSet/>
      <dgm:spPr/>
      <dgm:t>
        <a:bodyPr/>
        <a:lstStyle/>
        <a:p>
          <a:r>
            <a:rPr lang="en-US" b="1" i="0" baseline="0"/>
            <a:t>Pose Selection Efficiency:</a:t>
          </a:r>
          <a:br>
            <a:rPr lang="en-US" b="0" i="0" baseline="0"/>
          </a:br>
          <a:r>
            <a:rPr lang="en-US" b="0" i="0" baseline="0"/>
            <a:t>Filter for poses that guarantee stability and structural integrity with minimal adjustment.</a:t>
          </a:r>
          <a:endParaRPr lang="en-US"/>
        </a:p>
      </dgm:t>
    </dgm:pt>
    <dgm:pt modelId="{17850050-0094-49C8-B03D-99B5C2552BB3}" type="parTrans" cxnId="{C9356428-B3FC-4C2B-8BF5-FCFE6904CC64}">
      <dgm:prSet/>
      <dgm:spPr/>
      <dgm:t>
        <a:bodyPr/>
        <a:lstStyle/>
        <a:p>
          <a:endParaRPr lang="en-US"/>
        </a:p>
      </dgm:t>
    </dgm:pt>
    <dgm:pt modelId="{BD6415E9-A9C0-45AE-9DB4-FB252E9F8F8E}" type="sibTrans" cxnId="{C9356428-B3FC-4C2B-8BF5-FCFE6904CC64}">
      <dgm:prSet/>
      <dgm:spPr/>
      <dgm:t>
        <a:bodyPr/>
        <a:lstStyle/>
        <a:p>
          <a:endParaRPr lang="en-US"/>
        </a:p>
      </dgm:t>
    </dgm:pt>
    <dgm:pt modelId="{6F0CE953-EC4C-4FF3-95AD-1FCF9D14475B}" type="pres">
      <dgm:prSet presAssocID="{AA463E82-19BE-457F-BCA5-F03121628871}" presName="vert0" presStyleCnt="0">
        <dgm:presLayoutVars>
          <dgm:dir/>
          <dgm:animOne val="branch"/>
          <dgm:animLvl val="lvl"/>
        </dgm:presLayoutVars>
      </dgm:prSet>
      <dgm:spPr/>
    </dgm:pt>
    <dgm:pt modelId="{2CA5A21D-2562-4686-A143-3E0888610CC2}" type="pres">
      <dgm:prSet presAssocID="{9F3BAF13-E786-4CD9-A700-E3D24B86B33A}" presName="thickLine" presStyleLbl="alignNode1" presStyleIdx="0" presStyleCnt="8"/>
      <dgm:spPr/>
    </dgm:pt>
    <dgm:pt modelId="{35BF09B6-99EB-4BE4-AEF8-D67C43CC8A8B}" type="pres">
      <dgm:prSet presAssocID="{9F3BAF13-E786-4CD9-A700-E3D24B86B33A}" presName="horz1" presStyleCnt="0"/>
      <dgm:spPr/>
    </dgm:pt>
    <dgm:pt modelId="{E31EB45F-3553-4363-8D74-AC1BE7D1178A}" type="pres">
      <dgm:prSet presAssocID="{9F3BAF13-E786-4CD9-A700-E3D24B86B33A}" presName="tx1" presStyleLbl="revTx" presStyleIdx="0" presStyleCnt="8"/>
      <dgm:spPr/>
    </dgm:pt>
    <dgm:pt modelId="{34A37056-991C-4F28-98EA-04D9758E410D}" type="pres">
      <dgm:prSet presAssocID="{9F3BAF13-E786-4CD9-A700-E3D24B86B33A}" presName="vert1" presStyleCnt="0"/>
      <dgm:spPr/>
    </dgm:pt>
    <dgm:pt modelId="{B196BD50-E904-4C2E-9E5A-05F5D942D98E}" type="pres">
      <dgm:prSet presAssocID="{0AC06DB5-DD98-4535-A06B-166FA945AB68}" presName="thickLine" presStyleLbl="alignNode1" presStyleIdx="1" presStyleCnt="8"/>
      <dgm:spPr/>
    </dgm:pt>
    <dgm:pt modelId="{DED1F7E2-11AC-463D-8DCB-0CFCED13B2CB}" type="pres">
      <dgm:prSet presAssocID="{0AC06DB5-DD98-4535-A06B-166FA945AB68}" presName="horz1" presStyleCnt="0"/>
      <dgm:spPr/>
    </dgm:pt>
    <dgm:pt modelId="{7FDCE87E-51DC-4024-9D35-5030F0C1C542}" type="pres">
      <dgm:prSet presAssocID="{0AC06DB5-DD98-4535-A06B-166FA945AB68}" presName="tx1" presStyleLbl="revTx" presStyleIdx="1" presStyleCnt="8"/>
      <dgm:spPr/>
    </dgm:pt>
    <dgm:pt modelId="{CFC51E41-0003-4A14-8DE0-49532ABD1183}" type="pres">
      <dgm:prSet presAssocID="{0AC06DB5-DD98-4535-A06B-166FA945AB68}" presName="vert1" presStyleCnt="0"/>
      <dgm:spPr/>
    </dgm:pt>
    <dgm:pt modelId="{1F8DD49D-3533-46DE-AB4C-524365F280DF}" type="pres">
      <dgm:prSet presAssocID="{5FEEE5E9-1C82-4008-95D9-9117F5E6D7AD}" presName="thickLine" presStyleLbl="alignNode1" presStyleIdx="2" presStyleCnt="8"/>
      <dgm:spPr/>
    </dgm:pt>
    <dgm:pt modelId="{CC3B68D0-3A80-4E99-BAB1-4A8A20B96484}" type="pres">
      <dgm:prSet presAssocID="{5FEEE5E9-1C82-4008-95D9-9117F5E6D7AD}" presName="horz1" presStyleCnt="0"/>
      <dgm:spPr/>
    </dgm:pt>
    <dgm:pt modelId="{243C4624-8D52-4E28-96F3-37EA6EF8B839}" type="pres">
      <dgm:prSet presAssocID="{5FEEE5E9-1C82-4008-95D9-9117F5E6D7AD}" presName="tx1" presStyleLbl="revTx" presStyleIdx="2" presStyleCnt="8"/>
      <dgm:spPr/>
    </dgm:pt>
    <dgm:pt modelId="{B6866CFA-860F-435D-9447-61606231D31A}" type="pres">
      <dgm:prSet presAssocID="{5FEEE5E9-1C82-4008-95D9-9117F5E6D7AD}" presName="vert1" presStyleCnt="0"/>
      <dgm:spPr/>
    </dgm:pt>
    <dgm:pt modelId="{C1F3F279-0F81-4079-941D-0DE498C5E274}" type="pres">
      <dgm:prSet presAssocID="{6776D9E0-50A7-4600-BFF1-22300647951C}" presName="thickLine" presStyleLbl="alignNode1" presStyleIdx="3" presStyleCnt="8"/>
      <dgm:spPr/>
    </dgm:pt>
    <dgm:pt modelId="{313B5D12-C70B-43A3-9755-0AC97636743C}" type="pres">
      <dgm:prSet presAssocID="{6776D9E0-50A7-4600-BFF1-22300647951C}" presName="horz1" presStyleCnt="0"/>
      <dgm:spPr/>
    </dgm:pt>
    <dgm:pt modelId="{1B07F65C-CE58-44A1-ADD6-A022595B5A54}" type="pres">
      <dgm:prSet presAssocID="{6776D9E0-50A7-4600-BFF1-22300647951C}" presName="tx1" presStyleLbl="revTx" presStyleIdx="3" presStyleCnt="8"/>
      <dgm:spPr/>
    </dgm:pt>
    <dgm:pt modelId="{0065EE60-B2AC-4548-A7CC-84C4E7B13055}" type="pres">
      <dgm:prSet presAssocID="{6776D9E0-50A7-4600-BFF1-22300647951C}" presName="vert1" presStyleCnt="0"/>
      <dgm:spPr/>
    </dgm:pt>
    <dgm:pt modelId="{B9EBA35B-19C1-4400-9853-3E0705FA649E}" type="pres">
      <dgm:prSet presAssocID="{9F45D1F4-C8BD-4457-87A2-A1F6BC58DB75}" presName="thickLine" presStyleLbl="alignNode1" presStyleIdx="4" presStyleCnt="8"/>
      <dgm:spPr/>
    </dgm:pt>
    <dgm:pt modelId="{19B3D99A-9DA6-41DE-B849-5622D69A6526}" type="pres">
      <dgm:prSet presAssocID="{9F45D1F4-C8BD-4457-87A2-A1F6BC58DB75}" presName="horz1" presStyleCnt="0"/>
      <dgm:spPr/>
    </dgm:pt>
    <dgm:pt modelId="{1EFCB07E-DA54-43C2-ACF5-E1602D6CDF6F}" type="pres">
      <dgm:prSet presAssocID="{9F45D1F4-C8BD-4457-87A2-A1F6BC58DB75}" presName="tx1" presStyleLbl="revTx" presStyleIdx="4" presStyleCnt="8"/>
      <dgm:spPr/>
    </dgm:pt>
    <dgm:pt modelId="{A4D5A3E1-D151-4F6A-9AEE-5D24A470A04B}" type="pres">
      <dgm:prSet presAssocID="{9F45D1F4-C8BD-4457-87A2-A1F6BC58DB75}" presName="vert1" presStyleCnt="0"/>
      <dgm:spPr/>
    </dgm:pt>
    <dgm:pt modelId="{1A351124-A4CF-4F20-8A50-A8F9E5106FCD}" type="pres">
      <dgm:prSet presAssocID="{0587E583-9BD2-4D7B-BBC5-B7593C15D11F}" presName="thickLine" presStyleLbl="alignNode1" presStyleIdx="5" presStyleCnt="8"/>
      <dgm:spPr/>
    </dgm:pt>
    <dgm:pt modelId="{B811776B-216F-4574-B11B-C6EE561DD1EC}" type="pres">
      <dgm:prSet presAssocID="{0587E583-9BD2-4D7B-BBC5-B7593C15D11F}" presName="horz1" presStyleCnt="0"/>
      <dgm:spPr/>
    </dgm:pt>
    <dgm:pt modelId="{E2401296-76C5-449E-8A92-7277785735C8}" type="pres">
      <dgm:prSet presAssocID="{0587E583-9BD2-4D7B-BBC5-B7593C15D11F}" presName="tx1" presStyleLbl="revTx" presStyleIdx="5" presStyleCnt="8"/>
      <dgm:spPr/>
    </dgm:pt>
    <dgm:pt modelId="{131F021D-25D1-4B0C-9A79-D0C2F315D44F}" type="pres">
      <dgm:prSet presAssocID="{0587E583-9BD2-4D7B-BBC5-B7593C15D11F}" presName="vert1" presStyleCnt="0"/>
      <dgm:spPr/>
    </dgm:pt>
    <dgm:pt modelId="{5A50E2C1-F4B4-48AC-8363-83BD8C8D72B0}" type="pres">
      <dgm:prSet presAssocID="{695397C5-290B-49D0-890D-5B07D65A3A51}" presName="thickLine" presStyleLbl="alignNode1" presStyleIdx="6" presStyleCnt="8"/>
      <dgm:spPr/>
    </dgm:pt>
    <dgm:pt modelId="{12D79BC3-7B46-4885-9CA2-2289BF227D96}" type="pres">
      <dgm:prSet presAssocID="{695397C5-290B-49D0-890D-5B07D65A3A51}" presName="horz1" presStyleCnt="0"/>
      <dgm:spPr/>
    </dgm:pt>
    <dgm:pt modelId="{C7BC82BF-6B26-41D9-A18C-DF1BBB36324E}" type="pres">
      <dgm:prSet presAssocID="{695397C5-290B-49D0-890D-5B07D65A3A51}" presName="tx1" presStyleLbl="revTx" presStyleIdx="6" presStyleCnt="8"/>
      <dgm:spPr/>
    </dgm:pt>
    <dgm:pt modelId="{B9F13EAE-9ADC-403C-9C7C-F111DE756329}" type="pres">
      <dgm:prSet presAssocID="{695397C5-290B-49D0-890D-5B07D65A3A51}" presName="vert1" presStyleCnt="0"/>
      <dgm:spPr/>
    </dgm:pt>
    <dgm:pt modelId="{BE39033C-22BE-4837-AF0D-6F30CD9CB512}" type="pres">
      <dgm:prSet presAssocID="{67D0F94A-3CF3-408C-8565-89D6691477DF}" presName="thickLine" presStyleLbl="alignNode1" presStyleIdx="7" presStyleCnt="8"/>
      <dgm:spPr/>
    </dgm:pt>
    <dgm:pt modelId="{279F19A2-B71D-43DB-B9B6-2E0BCA9F8CA0}" type="pres">
      <dgm:prSet presAssocID="{67D0F94A-3CF3-408C-8565-89D6691477DF}" presName="horz1" presStyleCnt="0"/>
      <dgm:spPr/>
    </dgm:pt>
    <dgm:pt modelId="{C42CA545-3DCE-4B4A-B577-913B104DBDA6}" type="pres">
      <dgm:prSet presAssocID="{67D0F94A-3CF3-408C-8565-89D6691477DF}" presName="tx1" presStyleLbl="revTx" presStyleIdx="7" presStyleCnt="8"/>
      <dgm:spPr/>
    </dgm:pt>
    <dgm:pt modelId="{58CB563D-1E8F-4996-B59F-54BD8F7B56AA}" type="pres">
      <dgm:prSet presAssocID="{67D0F94A-3CF3-408C-8565-89D6691477DF}" presName="vert1" presStyleCnt="0"/>
      <dgm:spPr/>
    </dgm:pt>
  </dgm:ptLst>
  <dgm:cxnLst>
    <dgm:cxn modelId="{0A81F00D-705B-4EF3-B383-A7692422DE18}" type="presOf" srcId="{695397C5-290B-49D0-890D-5B07D65A3A51}" destId="{C7BC82BF-6B26-41D9-A18C-DF1BBB36324E}" srcOrd="0" destOrd="0" presId="urn:microsoft.com/office/officeart/2008/layout/LinedList"/>
    <dgm:cxn modelId="{F5155921-51D4-438E-BC96-05F88C709F5E}" type="presOf" srcId="{0AC06DB5-DD98-4535-A06B-166FA945AB68}" destId="{7FDCE87E-51DC-4024-9D35-5030F0C1C542}" srcOrd="0" destOrd="0" presId="urn:microsoft.com/office/officeart/2008/layout/LinedList"/>
    <dgm:cxn modelId="{C9356428-B3FC-4C2B-8BF5-FCFE6904CC64}" srcId="{AA463E82-19BE-457F-BCA5-F03121628871}" destId="{67D0F94A-3CF3-408C-8565-89D6691477DF}" srcOrd="7" destOrd="0" parTransId="{17850050-0094-49C8-B03D-99B5C2552BB3}" sibTransId="{BD6415E9-A9C0-45AE-9DB4-FB252E9F8F8E}"/>
    <dgm:cxn modelId="{C16F1733-825F-4169-8BF8-788D378BAAF2}" type="presOf" srcId="{67D0F94A-3CF3-408C-8565-89D6691477DF}" destId="{C42CA545-3DCE-4B4A-B577-913B104DBDA6}" srcOrd="0" destOrd="0" presId="urn:microsoft.com/office/officeart/2008/layout/LinedList"/>
    <dgm:cxn modelId="{BF15D037-5BB7-45D4-9764-61A9F8FE92CA}" type="presOf" srcId="{9F3BAF13-E786-4CD9-A700-E3D24B86B33A}" destId="{E31EB45F-3553-4363-8D74-AC1BE7D1178A}" srcOrd="0" destOrd="0" presId="urn:microsoft.com/office/officeart/2008/layout/LinedList"/>
    <dgm:cxn modelId="{23A6E56C-6BFA-400F-AEDA-605539D4955D}" srcId="{AA463E82-19BE-457F-BCA5-F03121628871}" destId="{5FEEE5E9-1C82-4008-95D9-9117F5E6D7AD}" srcOrd="2" destOrd="0" parTransId="{A3C6BDC4-163A-42DC-B275-B7F5DD635845}" sibTransId="{2E547827-4820-4DD1-AD5F-FD838F09D250}"/>
    <dgm:cxn modelId="{D6B7C77F-6899-4675-AC0A-C0981B3FD57B}" type="presOf" srcId="{5FEEE5E9-1C82-4008-95D9-9117F5E6D7AD}" destId="{243C4624-8D52-4E28-96F3-37EA6EF8B839}" srcOrd="0" destOrd="0" presId="urn:microsoft.com/office/officeart/2008/layout/LinedList"/>
    <dgm:cxn modelId="{05103A81-649A-4047-AF63-E7B9C4671968}" type="presOf" srcId="{AA463E82-19BE-457F-BCA5-F03121628871}" destId="{6F0CE953-EC4C-4FF3-95AD-1FCF9D14475B}" srcOrd="0" destOrd="0" presId="urn:microsoft.com/office/officeart/2008/layout/LinedList"/>
    <dgm:cxn modelId="{4619049F-841E-4292-9E09-A2501A71C493}" type="presOf" srcId="{6776D9E0-50A7-4600-BFF1-22300647951C}" destId="{1B07F65C-CE58-44A1-ADD6-A022595B5A54}" srcOrd="0" destOrd="0" presId="urn:microsoft.com/office/officeart/2008/layout/LinedList"/>
    <dgm:cxn modelId="{497FD2BB-DD68-4CDE-897A-EF6BB995B60D}" srcId="{AA463E82-19BE-457F-BCA5-F03121628871}" destId="{0587E583-9BD2-4D7B-BBC5-B7593C15D11F}" srcOrd="5" destOrd="0" parTransId="{1FE671E3-80BE-442C-B8E1-250C3CA88236}" sibTransId="{BBE7E291-3F26-46F0-B311-BFC79CC391C6}"/>
    <dgm:cxn modelId="{4EFF1CC2-3A15-40A3-961E-F51C43D044D5}" type="presOf" srcId="{0587E583-9BD2-4D7B-BBC5-B7593C15D11F}" destId="{E2401296-76C5-449E-8A92-7277785735C8}" srcOrd="0" destOrd="0" presId="urn:microsoft.com/office/officeart/2008/layout/LinedList"/>
    <dgm:cxn modelId="{DE1608C7-A1AF-45A8-909E-AFBB90B1244C}" srcId="{AA463E82-19BE-457F-BCA5-F03121628871}" destId="{6776D9E0-50A7-4600-BFF1-22300647951C}" srcOrd="3" destOrd="0" parTransId="{C2A38169-07D9-4FC7-B1D3-D9893ADBB5AF}" sibTransId="{CC6D99AB-0B70-477F-9668-BCDA9EE4360C}"/>
    <dgm:cxn modelId="{9198CADE-9004-4E76-9530-02B5D522F2BC}" srcId="{AA463E82-19BE-457F-BCA5-F03121628871}" destId="{695397C5-290B-49D0-890D-5B07D65A3A51}" srcOrd="6" destOrd="0" parTransId="{CBDAAA5B-5E3F-4E74-80D5-EDE0B226BBAB}" sibTransId="{E7F1E137-93A5-4738-BDC8-5D7BF8BEEE5A}"/>
    <dgm:cxn modelId="{BF1659E5-99E9-4B6C-95F0-89052A836433}" srcId="{AA463E82-19BE-457F-BCA5-F03121628871}" destId="{0AC06DB5-DD98-4535-A06B-166FA945AB68}" srcOrd="1" destOrd="0" parTransId="{3196AD1A-AF18-464C-864F-232484E032B6}" sibTransId="{5E813AD0-643B-4BB6-8A31-26473AB085FC}"/>
    <dgm:cxn modelId="{24687AE5-FC77-4C60-BCB8-C7BE6124210E}" type="presOf" srcId="{9F45D1F4-C8BD-4457-87A2-A1F6BC58DB75}" destId="{1EFCB07E-DA54-43C2-ACF5-E1602D6CDF6F}" srcOrd="0" destOrd="0" presId="urn:microsoft.com/office/officeart/2008/layout/LinedList"/>
    <dgm:cxn modelId="{CE7286F6-1309-4FE6-91BA-1D804ED30E25}" srcId="{AA463E82-19BE-457F-BCA5-F03121628871}" destId="{9F3BAF13-E786-4CD9-A700-E3D24B86B33A}" srcOrd="0" destOrd="0" parTransId="{64A05D9D-C100-42F0-829C-B607289D37F2}" sibTransId="{69C7B42B-181B-4279-8E67-273DBC15FFCF}"/>
    <dgm:cxn modelId="{F279D6FF-81B8-4C87-88BF-2235668A60D6}" srcId="{AA463E82-19BE-457F-BCA5-F03121628871}" destId="{9F45D1F4-C8BD-4457-87A2-A1F6BC58DB75}" srcOrd="4" destOrd="0" parTransId="{CC93AB6A-D005-4B45-A7DD-49031E71EB63}" sibTransId="{7C26D464-0970-4E57-AFB9-78DBE29C0798}"/>
    <dgm:cxn modelId="{DF183599-A01E-4EFE-AAC5-AB227D32D1B6}" type="presParOf" srcId="{6F0CE953-EC4C-4FF3-95AD-1FCF9D14475B}" destId="{2CA5A21D-2562-4686-A143-3E0888610CC2}" srcOrd="0" destOrd="0" presId="urn:microsoft.com/office/officeart/2008/layout/LinedList"/>
    <dgm:cxn modelId="{AD1CFAEA-0C22-4E1F-AE40-5486E94BD5F3}" type="presParOf" srcId="{6F0CE953-EC4C-4FF3-95AD-1FCF9D14475B}" destId="{35BF09B6-99EB-4BE4-AEF8-D67C43CC8A8B}" srcOrd="1" destOrd="0" presId="urn:microsoft.com/office/officeart/2008/layout/LinedList"/>
    <dgm:cxn modelId="{626A64F2-1CAB-47DF-84FF-2762452BAAA9}" type="presParOf" srcId="{35BF09B6-99EB-4BE4-AEF8-D67C43CC8A8B}" destId="{E31EB45F-3553-4363-8D74-AC1BE7D1178A}" srcOrd="0" destOrd="0" presId="urn:microsoft.com/office/officeart/2008/layout/LinedList"/>
    <dgm:cxn modelId="{3533A6A5-D6C7-42DE-8345-1EF06DF382DB}" type="presParOf" srcId="{35BF09B6-99EB-4BE4-AEF8-D67C43CC8A8B}" destId="{34A37056-991C-4F28-98EA-04D9758E410D}" srcOrd="1" destOrd="0" presId="urn:microsoft.com/office/officeart/2008/layout/LinedList"/>
    <dgm:cxn modelId="{4380C9FB-553A-48B6-A57D-840614481A83}" type="presParOf" srcId="{6F0CE953-EC4C-4FF3-95AD-1FCF9D14475B}" destId="{B196BD50-E904-4C2E-9E5A-05F5D942D98E}" srcOrd="2" destOrd="0" presId="urn:microsoft.com/office/officeart/2008/layout/LinedList"/>
    <dgm:cxn modelId="{B43BA37B-DA8A-445F-B37B-6D6A3FB20637}" type="presParOf" srcId="{6F0CE953-EC4C-4FF3-95AD-1FCF9D14475B}" destId="{DED1F7E2-11AC-463D-8DCB-0CFCED13B2CB}" srcOrd="3" destOrd="0" presId="urn:microsoft.com/office/officeart/2008/layout/LinedList"/>
    <dgm:cxn modelId="{1CAFA7EE-D9D7-4EBA-B06F-5074DD108E6E}" type="presParOf" srcId="{DED1F7E2-11AC-463D-8DCB-0CFCED13B2CB}" destId="{7FDCE87E-51DC-4024-9D35-5030F0C1C542}" srcOrd="0" destOrd="0" presId="urn:microsoft.com/office/officeart/2008/layout/LinedList"/>
    <dgm:cxn modelId="{8F663A05-D9D6-4212-B9A9-507B88B1AEAA}" type="presParOf" srcId="{DED1F7E2-11AC-463D-8DCB-0CFCED13B2CB}" destId="{CFC51E41-0003-4A14-8DE0-49532ABD1183}" srcOrd="1" destOrd="0" presId="urn:microsoft.com/office/officeart/2008/layout/LinedList"/>
    <dgm:cxn modelId="{62EA2790-14AA-4B31-B7D0-C8ADC9894C8B}" type="presParOf" srcId="{6F0CE953-EC4C-4FF3-95AD-1FCF9D14475B}" destId="{1F8DD49D-3533-46DE-AB4C-524365F280DF}" srcOrd="4" destOrd="0" presId="urn:microsoft.com/office/officeart/2008/layout/LinedList"/>
    <dgm:cxn modelId="{C4E6FA12-3DF0-40AA-9AC4-7893B8CB32C9}" type="presParOf" srcId="{6F0CE953-EC4C-4FF3-95AD-1FCF9D14475B}" destId="{CC3B68D0-3A80-4E99-BAB1-4A8A20B96484}" srcOrd="5" destOrd="0" presId="urn:microsoft.com/office/officeart/2008/layout/LinedList"/>
    <dgm:cxn modelId="{32513040-A208-47DA-BE76-837996E5050C}" type="presParOf" srcId="{CC3B68D0-3A80-4E99-BAB1-4A8A20B96484}" destId="{243C4624-8D52-4E28-96F3-37EA6EF8B839}" srcOrd="0" destOrd="0" presId="urn:microsoft.com/office/officeart/2008/layout/LinedList"/>
    <dgm:cxn modelId="{CB9141DA-A09A-42DA-9518-48B552A97911}" type="presParOf" srcId="{CC3B68D0-3A80-4E99-BAB1-4A8A20B96484}" destId="{B6866CFA-860F-435D-9447-61606231D31A}" srcOrd="1" destOrd="0" presId="urn:microsoft.com/office/officeart/2008/layout/LinedList"/>
    <dgm:cxn modelId="{04B036B1-77C4-44CF-A92E-F891B1460641}" type="presParOf" srcId="{6F0CE953-EC4C-4FF3-95AD-1FCF9D14475B}" destId="{C1F3F279-0F81-4079-941D-0DE498C5E274}" srcOrd="6" destOrd="0" presId="urn:microsoft.com/office/officeart/2008/layout/LinedList"/>
    <dgm:cxn modelId="{1D4B21BC-9390-4207-B04B-4D2E330D1772}" type="presParOf" srcId="{6F0CE953-EC4C-4FF3-95AD-1FCF9D14475B}" destId="{313B5D12-C70B-43A3-9755-0AC97636743C}" srcOrd="7" destOrd="0" presId="urn:microsoft.com/office/officeart/2008/layout/LinedList"/>
    <dgm:cxn modelId="{95DF612E-EE29-4479-94FF-00FA42386CF5}" type="presParOf" srcId="{313B5D12-C70B-43A3-9755-0AC97636743C}" destId="{1B07F65C-CE58-44A1-ADD6-A022595B5A54}" srcOrd="0" destOrd="0" presId="urn:microsoft.com/office/officeart/2008/layout/LinedList"/>
    <dgm:cxn modelId="{4CCFAAAC-CDF1-4AD3-AC5F-0F4C8C3AC77C}" type="presParOf" srcId="{313B5D12-C70B-43A3-9755-0AC97636743C}" destId="{0065EE60-B2AC-4548-A7CC-84C4E7B13055}" srcOrd="1" destOrd="0" presId="urn:microsoft.com/office/officeart/2008/layout/LinedList"/>
    <dgm:cxn modelId="{95A75DF0-1778-4C76-A841-F707B5FBEFB9}" type="presParOf" srcId="{6F0CE953-EC4C-4FF3-95AD-1FCF9D14475B}" destId="{B9EBA35B-19C1-4400-9853-3E0705FA649E}" srcOrd="8" destOrd="0" presId="urn:microsoft.com/office/officeart/2008/layout/LinedList"/>
    <dgm:cxn modelId="{A65C3E1F-9180-4B14-A575-2B6D7E3EA3FF}" type="presParOf" srcId="{6F0CE953-EC4C-4FF3-95AD-1FCF9D14475B}" destId="{19B3D99A-9DA6-41DE-B849-5622D69A6526}" srcOrd="9" destOrd="0" presId="urn:microsoft.com/office/officeart/2008/layout/LinedList"/>
    <dgm:cxn modelId="{C301E1D5-4EF3-4EDC-994E-4913AA43147C}" type="presParOf" srcId="{19B3D99A-9DA6-41DE-B849-5622D69A6526}" destId="{1EFCB07E-DA54-43C2-ACF5-E1602D6CDF6F}" srcOrd="0" destOrd="0" presId="urn:microsoft.com/office/officeart/2008/layout/LinedList"/>
    <dgm:cxn modelId="{2E0FC4BE-AFF8-4455-A3EE-092B850ABC8E}" type="presParOf" srcId="{19B3D99A-9DA6-41DE-B849-5622D69A6526}" destId="{A4D5A3E1-D151-4F6A-9AEE-5D24A470A04B}" srcOrd="1" destOrd="0" presId="urn:microsoft.com/office/officeart/2008/layout/LinedList"/>
    <dgm:cxn modelId="{906430A9-B147-40CA-A2A4-53477202B22C}" type="presParOf" srcId="{6F0CE953-EC4C-4FF3-95AD-1FCF9D14475B}" destId="{1A351124-A4CF-4F20-8A50-A8F9E5106FCD}" srcOrd="10" destOrd="0" presId="urn:microsoft.com/office/officeart/2008/layout/LinedList"/>
    <dgm:cxn modelId="{46FA1FF6-E5A9-4C9B-A0AF-6CB7F18539C2}" type="presParOf" srcId="{6F0CE953-EC4C-4FF3-95AD-1FCF9D14475B}" destId="{B811776B-216F-4574-B11B-C6EE561DD1EC}" srcOrd="11" destOrd="0" presId="urn:microsoft.com/office/officeart/2008/layout/LinedList"/>
    <dgm:cxn modelId="{2E18565B-FEA4-4A8D-A6A6-71ADD58B7F2F}" type="presParOf" srcId="{B811776B-216F-4574-B11B-C6EE561DD1EC}" destId="{E2401296-76C5-449E-8A92-7277785735C8}" srcOrd="0" destOrd="0" presId="urn:microsoft.com/office/officeart/2008/layout/LinedList"/>
    <dgm:cxn modelId="{767F4291-F8E4-458B-B375-E9AA09C811C7}" type="presParOf" srcId="{B811776B-216F-4574-B11B-C6EE561DD1EC}" destId="{131F021D-25D1-4B0C-9A79-D0C2F315D44F}" srcOrd="1" destOrd="0" presId="urn:microsoft.com/office/officeart/2008/layout/LinedList"/>
    <dgm:cxn modelId="{3914BA02-CDB7-42ED-8344-4AFF3FC2636A}" type="presParOf" srcId="{6F0CE953-EC4C-4FF3-95AD-1FCF9D14475B}" destId="{5A50E2C1-F4B4-48AC-8363-83BD8C8D72B0}" srcOrd="12" destOrd="0" presId="urn:microsoft.com/office/officeart/2008/layout/LinedList"/>
    <dgm:cxn modelId="{7BFC5496-497A-4C9D-B16D-BD9EBA5CCCD2}" type="presParOf" srcId="{6F0CE953-EC4C-4FF3-95AD-1FCF9D14475B}" destId="{12D79BC3-7B46-4885-9CA2-2289BF227D96}" srcOrd="13" destOrd="0" presId="urn:microsoft.com/office/officeart/2008/layout/LinedList"/>
    <dgm:cxn modelId="{E7BF404A-8C46-40C5-923B-90C1F3C1BAFF}" type="presParOf" srcId="{12D79BC3-7B46-4885-9CA2-2289BF227D96}" destId="{C7BC82BF-6B26-41D9-A18C-DF1BBB36324E}" srcOrd="0" destOrd="0" presId="urn:microsoft.com/office/officeart/2008/layout/LinedList"/>
    <dgm:cxn modelId="{DDAA659D-3838-4760-8C5D-B471161D16CE}" type="presParOf" srcId="{12D79BC3-7B46-4885-9CA2-2289BF227D96}" destId="{B9F13EAE-9ADC-403C-9C7C-F111DE756329}" srcOrd="1" destOrd="0" presId="urn:microsoft.com/office/officeart/2008/layout/LinedList"/>
    <dgm:cxn modelId="{67CE9C22-5CB7-473E-8931-C5FAB7D84495}" type="presParOf" srcId="{6F0CE953-EC4C-4FF3-95AD-1FCF9D14475B}" destId="{BE39033C-22BE-4837-AF0D-6F30CD9CB512}" srcOrd="14" destOrd="0" presId="urn:microsoft.com/office/officeart/2008/layout/LinedList"/>
    <dgm:cxn modelId="{6BC444E7-61C9-432A-A6E0-9A691179DA3B}" type="presParOf" srcId="{6F0CE953-EC4C-4FF3-95AD-1FCF9D14475B}" destId="{279F19A2-B71D-43DB-B9B6-2E0BCA9F8CA0}" srcOrd="15" destOrd="0" presId="urn:microsoft.com/office/officeart/2008/layout/LinedList"/>
    <dgm:cxn modelId="{556E4DD9-9798-4949-AA00-F076ACBA058D}" type="presParOf" srcId="{279F19A2-B71D-43DB-B9B6-2E0BCA9F8CA0}" destId="{C42CA545-3DCE-4B4A-B577-913B104DBDA6}" srcOrd="0" destOrd="0" presId="urn:microsoft.com/office/officeart/2008/layout/LinedList"/>
    <dgm:cxn modelId="{2C165CE4-AA6F-48A0-89CF-387C264CD1E5}" type="presParOf" srcId="{279F19A2-B71D-43DB-B9B6-2E0BCA9F8CA0}" destId="{58CB563D-1E8F-4996-B59F-54BD8F7B56AA}"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719172-8469-4446-B659-5E8AABE9D000}">
      <dsp:nvSpPr>
        <dsp:cNvPr id="0" name=""/>
        <dsp:cNvSpPr/>
      </dsp:nvSpPr>
      <dsp:spPr>
        <a:xfrm>
          <a:off x="0" y="433"/>
          <a:ext cx="4818888"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E878B335-C359-4819-A61B-97A8C3F7C731}">
      <dsp:nvSpPr>
        <dsp:cNvPr id="0" name=""/>
        <dsp:cNvSpPr/>
      </dsp:nvSpPr>
      <dsp:spPr>
        <a:xfrm>
          <a:off x="0" y="433"/>
          <a:ext cx="963777" cy="507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defRPr b="1"/>
          </a:pPr>
          <a:r>
            <a:rPr lang="en-US" sz="1200" b="1" i="0" kern="1200"/>
            <a:t>Algorithm Purpose:</a:t>
          </a:r>
          <a:endParaRPr lang="en-US" sz="1200" kern="1200"/>
        </a:p>
      </dsp:txBody>
      <dsp:txXfrm>
        <a:off x="0" y="433"/>
        <a:ext cx="963777" cy="507131"/>
      </dsp:txXfrm>
    </dsp:sp>
    <dsp:sp modelId="{C1EB61DD-5B7A-4672-8659-4B04DCC5D527}">
      <dsp:nvSpPr>
        <dsp:cNvPr id="0" name=""/>
        <dsp:cNvSpPr/>
      </dsp:nvSpPr>
      <dsp:spPr>
        <a:xfrm>
          <a:off x="1036060" y="23462"/>
          <a:ext cx="3782827" cy="460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a:t>Construct a vertical tower by optimally placing irregular stones from a set.</a:t>
          </a:r>
          <a:endParaRPr lang="en-US" sz="1200" kern="1200"/>
        </a:p>
      </dsp:txBody>
      <dsp:txXfrm>
        <a:off x="1036060" y="23462"/>
        <a:ext cx="3782827" cy="460578"/>
      </dsp:txXfrm>
    </dsp:sp>
    <dsp:sp modelId="{3024BDF6-2845-4F53-A20A-8C32079B6FC1}">
      <dsp:nvSpPr>
        <dsp:cNvPr id="0" name=""/>
        <dsp:cNvSpPr/>
      </dsp:nvSpPr>
      <dsp:spPr>
        <a:xfrm>
          <a:off x="963777" y="484040"/>
          <a:ext cx="3855110" cy="0"/>
        </a:xfrm>
        <a:prstGeom prst="line">
          <a:avLst/>
        </a:prstGeom>
        <a:noFill/>
        <a:ln w="6350" cap="flat" cmpd="sng" algn="ctr">
          <a:solidFill>
            <a:schemeClr val="accent2">
              <a:tint val="50000"/>
              <a:hueOff val="0"/>
              <a:satOff val="0"/>
              <a:lumOff val="0"/>
              <a:alphaOff val="0"/>
            </a:schemeClr>
          </a:solidFill>
          <a:prstDash val="solid"/>
          <a:miter lim="800000"/>
        </a:ln>
        <a:effectLst/>
      </dsp:spPr>
      <dsp:style>
        <a:lnRef idx="1">
          <a:scrgbClr r="0" g="0" b="0"/>
        </a:lnRef>
        <a:fillRef idx="0">
          <a:scrgbClr r="0" g="0" b="0"/>
        </a:fillRef>
        <a:effectRef idx="1">
          <a:scrgbClr r="0" g="0" b="0"/>
        </a:effectRef>
        <a:fontRef idx="minor"/>
      </dsp:style>
    </dsp:sp>
    <dsp:sp modelId="{A10BC282-94ED-4869-94A8-0DAFAE96C92C}">
      <dsp:nvSpPr>
        <dsp:cNvPr id="0" name=""/>
        <dsp:cNvSpPr/>
      </dsp:nvSpPr>
      <dsp:spPr>
        <a:xfrm>
          <a:off x="0" y="507565"/>
          <a:ext cx="4818888"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317805A-384C-42FA-8BBA-28790FAE86C4}">
      <dsp:nvSpPr>
        <dsp:cNvPr id="0" name=""/>
        <dsp:cNvSpPr/>
      </dsp:nvSpPr>
      <dsp:spPr>
        <a:xfrm>
          <a:off x="0" y="507565"/>
          <a:ext cx="963777" cy="507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defRPr b="1"/>
          </a:pPr>
          <a:r>
            <a:rPr lang="en-US" sz="1200" b="1" i="0" kern="1200"/>
            <a:t>Search Spaces:</a:t>
          </a:r>
          <a:endParaRPr lang="en-US" sz="1200" kern="1200"/>
        </a:p>
      </dsp:txBody>
      <dsp:txXfrm>
        <a:off x="0" y="507565"/>
        <a:ext cx="963777" cy="507131"/>
      </dsp:txXfrm>
    </dsp:sp>
    <dsp:sp modelId="{F3ADF335-E790-4327-B715-5405A5D9502E}">
      <dsp:nvSpPr>
        <dsp:cNvPr id="0" name=""/>
        <dsp:cNvSpPr/>
      </dsp:nvSpPr>
      <dsp:spPr>
        <a:xfrm>
          <a:off x="1036060" y="530594"/>
          <a:ext cx="3782827" cy="460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dirty="0"/>
            <a:t>Uses discrete space for stone selection and continuous space for placement optimization.</a:t>
          </a:r>
          <a:endParaRPr lang="en-US" sz="1200" kern="1200" dirty="0"/>
        </a:p>
      </dsp:txBody>
      <dsp:txXfrm>
        <a:off x="1036060" y="530594"/>
        <a:ext cx="3782827" cy="460578"/>
      </dsp:txXfrm>
    </dsp:sp>
    <dsp:sp modelId="{65D851B4-52AE-4E26-A69F-45C199BEE7EC}">
      <dsp:nvSpPr>
        <dsp:cNvPr id="0" name=""/>
        <dsp:cNvSpPr/>
      </dsp:nvSpPr>
      <dsp:spPr>
        <a:xfrm>
          <a:off x="963777" y="991172"/>
          <a:ext cx="3855110" cy="0"/>
        </a:xfrm>
        <a:prstGeom prst="line">
          <a:avLst/>
        </a:prstGeom>
        <a:noFill/>
        <a:ln w="6350" cap="flat" cmpd="sng" algn="ctr">
          <a:solidFill>
            <a:schemeClr val="accent2">
              <a:tint val="50000"/>
              <a:hueOff val="0"/>
              <a:satOff val="0"/>
              <a:lumOff val="0"/>
              <a:alphaOff val="0"/>
            </a:schemeClr>
          </a:solidFill>
          <a:prstDash val="solid"/>
          <a:miter lim="800000"/>
        </a:ln>
        <a:effectLst/>
      </dsp:spPr>
      <dsp:style>
        <a:lnRef idx="1">
          <a:scrgbClr r="0" g="0" b="0"/>
        </a:lnRef>
        <a:fillRef idx="0">
          <a:scrgbClr r="0" g="0" b="0"/>
        </a:fillRef>
        <a:effectRef idx="1">
          <a:scrgbClr r="0" g="0" b="0"/>
        </a:effectRef>
        <a:fontRef idx="minor"/>
      </dsp:style>
    </dsp:sp>
    <dsp:sp modelId="{2FC6F279-1764-4B92-8D82-604348BE72E5}">
      <dsp:nvSpPr>
        <dsp:cNvPr id="0" name=""/>
        <dsp:cNvSpPr/>
      </dsp:nvSpPr>
      <dsp:spPr>
        <a:xfrm>
          <a:off x="0" y="1014696"/>
          <a:ext cx="4818888"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33592D06-A47C-4820-BB63-C73BF237CB79}">
      <dsp:nvSpPr>
        <dsp:cNvPr id="0" name=""/>
        <dsp:cNvSpPr/>
      </dsp:nvSpPr>
      <dsp:spPr>
        <a:xfrm>
          <a:off x="0" y="1014696"/>
          <a:ext cx="963777" cy="507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defRPr b="1"/>
          </a:pPr>
          <a:r>
            <a:rPr lang="en-US" sz="1200" b="1" i="0" kern="1200"/>
            <a:t>Stability Check:</a:t>
          </a:r>
          <a:endParaRPr lang="en-US" sz="1200" kern="1200"/>
        </a:p>
      </dsp:txBody>
      <dsp:txXfrm>
        <a:off x="0" y="1014696"/>
        <a:ext cx="963777" cy="507131"/>
      </dsp:txXfrm>
    </dsp:sp>
    <dsp:sp modelId="{82C58FC9-01F0-4665-847B-F8CE1B8539C5}">
      <dsp:nvSpPr>
        <dsp:cNvPr id="0" name=""/>
        <dsp:cNvSpPr/>
      </dsp:nvSpPr>
      <dsp:spPr>
        <a:xfrm>
          <a:off x="1036060" y="1037725"/>
          <a:ext cx="3782827" cy="460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a:t>Employs dynamic simulation to test each stone's stability.</a:t>
          </a:r>
          <a:endParaRPr lang="en-US" sz="1200" kern="1200"/>
        </a:p>
      </dsp:txBody>
      <dsp:txXfrm>
        <a:off x="1036060" y="1037725"/>
        <a:ext cx="3782827" cy="460578"/>
      </dsp:txXfrm>
    </dsp:sp>
    <dsp:sp modelId="{751FCDF9-BB31-4807-AF99-64510F8331F8}">
      <dsp:nvSpPr>
        <dsp:cNvPr id="0" name=""/>
        <dsp:cNvSpPr/>
      </dsp:nvSpPr>
      <dsp:spPr>
        <a:xfrm>
          <a:off x="963777" y="1498304"/>
          <a:ext cx="3855110" cy="0"/>
        </a:xfrm>
        <a:prstGeom prst="line">
          <a:avLst/>
        </a:prstGeom>
        <a:noFill/>
        <a:ln w="6350" cap="flat" cmpd="sng" algn="ctr">
          <a:solidFill>
            <a:schemeClr val="accent2">
              <a:tint val="50000"/>
              <a:hueOff val="0"/>
              <a:satOff val="0"/>
              <a:lumOff val="0"/>
              <a:alphaOff val="0"/>
            </a:schemeClr>
          </a:solidFill>
          <a:prstDash val="solid"/>
          <a:miter lim="800000"/>
        </a:ln>
        <a:effectLst/>
      </dsp:spPr>
      <dsp:style>
        <a:lnRef idx="1">
          <a:scrgbClr r="0" g="0" b="0"/>
        </a:lnRef>
        <a:fillRef idx="0">
          <a:scrgbClr r="0" g="0" b="0"/>
        </a:fillRef>
        <a:effectRef idx="1">
          <a:scrgbClr r="0" g="0" b="0"/>
        </a:effectRef>
        <a:fontRef idx="minor"/>
      </dsp:style>
    </dsp:sp>
    <dsp:sp modelId="{C5315114-B944-4B00-A517-6D3DD1073485}">
      <dsp:nvSpPr>
        <dsp:cNvPr id="0" name=""/>
        <dsp:cNvSpPr/>
      </dsp:nvSpPr>
      <dsp:spPr>
        <a:xfrm>
          <a:off x="0" y="1521828"/>
          <a:ext cx="4818888"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8A18CB4C-6B1E-4B1A-B45E-4114AA325E78}">
      <dsp:nvSpPr>
        <dsp:cNvPr id="0" name=""/>
        <dsp:cNvSpPr/>
      </dsp:nvSpPr>
      <dsp:spPr>
        <a:xfrm>
          <a:off x="0" y="1521828"/>
          <a:ext cx="963777" cy="507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defRPr b="1"/>
          </a:pPr>
          <a:r>
            <a:rPr lang="en-US" sz="1200" b="1" i="0" kern="1200"/>
            <a:t>Placement Scoring:</a:t>
          </a:r>
          <a:endParaRPr lang="en-US" sz="1200" kern="1200"/>
        </a:p>
      </dsp:txBody>
      <dsp:txXfrm>
        <a:off x="0" y="1521828"/>
        <a:ext cx="963777" cy="507131"/>
      </dsp:txXfrm>
    </dsp:sp>
    <dsp:sp modelId="{36C1D20C-F704-4799-A295-C407208D472A}">
      <dsp:nvSpPr>
        <dsp:cNvPr id="0" name=""/>
        <dsp:cNvSpPr/>
      </dsp:nvSpPr>
      <dsp:spPr>
        <a:xfrm>
          <a:off x="1036060" y="1544857"/>
          <a:ext cx="3782827" cy="460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a:t>Assigns scores based on support, stability, and energy efficiency.</a:t>
          </a:r>
          <a:endParaRPr lang="en-US" sz="1200" kern="1200"/>
        </a:p>
      </dsp:txBody>
      <dsp:txXfrm>
        <a:off x="1036060" y="1544857"/>
        <a:ext cx="3782827" cy="460578"/>
      </dsp:txXfrm>
    </dsp:sp>
    <dsp:sp modelId="{11336AC9-247A-4019-BF8E-CB2F688D0AD6}">
      <dsp:nvSpPr>
        <dsp:cNvPr id="0" name=""/>
        <dsp:cNvSpPr/>
      </dsp:nvSpPr>
      <dsp:spPr>
        <a:xfrm>
          <a:off x="963777" y="2005436"/>
          <a:ext cx="3855110" cy="0"/>
        </a:xfrm>
        <a:prstGeom prst="line">
          <a:avLst/>
        </a:prstGeom>
        <a:noFill/>
        <a:ln w="6350" cap="flat" cmpd="sng" algn="ctr">
          <a:solidFill>
            <a:schemeClr val="accent2">
              <a:tint val="50000"/>
              <a:hueOff val="0"/>
              <a:satOff val="0"/>
              <a:lumOff val="0"/>
              <a:alphaOff val="0"/>
            </a:schemeClr>
          </a:solidFill>
          <a:prstDash val="solid"/>
          <a:miter lim="800000"/>
        </a:ln>
        <a:effectLst/>
      </dsp:spPr>
      <dsp:style>
        <a:lnRef idx="1">
          <a:scrgbClr r="0" g="0" b="0"/>
        </a:lnRef>
        <a:fillRef idx="0">
          <a:scrgbClr r="0" g="0" b="0"/>
        </a:fillRef>
        <a:effectRef idx="1">
          <a:scrgbClr r="0" g="0" b="0"/>
        </a:effectRef>
        <a:fontRef idx="minor"/>
      </dsp:style>
    </dsp:sp>
    <dsp:sp modelId="{E6A79B86-ECAD-4EF2-A0B9-C9AC4E12002E}">
      <dsp:nvSpPr>
        <dsp:cNvPr id="0" name=""/>
        <dsp:cNvSpPr/>
      </dsp:nvSpPr>
      <dsp:spPr>
        <a:xfrm>
          <a:off x="0" y="2028960"/>
          <a:ext cx="4818888" cy="0"/>
        </a:xfrm>
        <a:prstGeom prst="lin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A1364AD-D9BF-45AE-BC83-EAE9C5AD9FA8}">
      <dsp:nvSpPr>
        <dsp:cNvPr id="0" name=""/>
        <dsp:cNvSpPr/>
      </dsp:nvSpPr>
      <dsp:spPr>
        <a:xfrm>
          <a:off x="0" y="2028960"/>
          <a:ext cx="963777" cy="507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defRPr b="1"/>
          </a:pPr>
          <a:r>
            <a:rPr lang="en-US" sz="1200" b="1" i="0" kern="1200"/>
            <a:t>Adaptability:</a:t>
          </a:r>
          <a:endParaRPr lang="en-US" sz="1200" kern="1200"/>
        </a:p>
      </dsp:txBody>
      <dsp:txXfrm>
        <a:off x="0" y="2028960"/>
        <a:ext cx="963777" cy="507131"/>
      </dsp:txXfrm>
    </dsp:sp>
    <dsp:sp modelId="{3F918FB0-76EA-4FD1-AAE2-F4C1C7A05B72}">
      <dsp:nvSpPr>
        <dsp:cNvPr id="0" name=""/>
        <dsp:cNvSpPr/>
      </dsp:nvSpPr>
      <dsp:spPr>
        <a:xfrm>
          <a:off x="1036060" y="2051989"/>
          <a:ext cx="3782827" cy="460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a:t>Adjusts initial guesses to find the best placement solution.</a:t>
          </a:r>
          <a:endParaRPr lang="en-US" sz="1200" kern="1200"/>
        </a:p>
      </dsp:txBody>
      <dsp:txXfrm>
        <a:off x="1036060" y="2051989"/>
        <a:ext cx="3782827" cy="460578"/>
      </dsp:txXfrm>
    </dsp:sp>
    <dsp:sp modelId="{F972876E-47D2-4B4C-A0DF-E590FC460741}">
      <dsp:nvSpPr>
        <dsp:cNvPr id="0" name=""/>
        <dsp:cNvSpPr/>
      </dsp:nvSpPr>
      <dsp:spPr>
        <a:xfrm>
          <a:off x="963777" y="2512567"/>
          <a:ext cx="3855110" cy="0"/>
        </a:xfrm>
        <a:prstGeom prst="line">
          <a:avLst/>
        </a:prstGeom>
        <a:noFill/>
        <a:ln w="6350" cap="flat" cmpd="sng" algn="ctr">
          <a:solidFill>
            <a:schemeClr val="accent2">
              <a:tint val="50000"/>
              <a:hueOff val="0"/>
              <a:satOff val="0"/>
              <a:lumOff val="0"/>
              <a:alphaOff val="0"/>
            </a:schemeClr>
          </a:solidFill>
          <a:prstDash val="solid"/>
          <a:miter lim="800000"/>
        </a:ln>
        <a:effectLst/>
      </dsp:spPr>
      <dsp:style>
        <a:lnRef idx="1">
          <a:scrgbClr r="0" g="0" b="0"/>
        </a:lnRef>
        <a:fillRef idx="0">
          <a:scrgbClr r="0" g="0" b="0"/>
        </a:fillRef>
        <a:effectRef idx="1">
          <a:scrgbClr r="0" g="0" b="0"/>
        </a:effectRef>
        <a:fontRef idx="minor"/>
      </dsp:style>
    </dsp:sp>
    <dsp:sp modelId="{4DB4E7D2-9C07-4466-BE42-1754F2431164}">
      <dsp:nvSpPr>
        <dsp:cNvPr id="0" name=""/>
        <dsp:cNvSpPr/>
      </dsp:nvSpPr>
      <dsp:spPr>
        <a:xfrm>
          <a:off x="0" y="2536092"/>
          <a:ext cx="4818888"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C99EEFDC-7E9E-499C-8534-5A91F51ED0C3}">
      <dsp:nvSpPr>
        <dsp:cNvPr id="0" name=""/>
        <dsp:cNvSpPr/>
      </dsp:nvSpPr>
      <dsp:spPr>
        <a:xfrm>
          <a:off x="0" y="2536092"/>
          <a:ext cx="963777" cy="507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defRPr b="1"/>
          </a:pPr>
          <a:r>
            <a:rPr lang="en-US" sz="1200" b="1" i="0" kern="1200"/>
            <a:t>Selection Method:</a:t>
          </a:r>
          <a:endParaRPr lang="en-US" sz="1200" kern="1200"/>
        </a:p>
      </dsp:txBody>
      <dsp:txXfrm>
        <a:off x="0" y="2536092"/>
        <a:ext cx="963777" cy="507131"/>
      </dsp:txXfrm>
    </dsp:sp>
    <dsp:sp modelId="{56A9A7A2-C800-498C-B560-8E22DE210012}">
      <dsp:nvSpPr>
        <dsp:cNvPr id="0" name=""/>
        <dsp:cNvSpPr/>
      </dsp:nvSpPr>
      <dsp:spPr>
        <a:xfrm>
          <a:off x="1036060" y="2559121"/>
          <a:ext cx="3782827" cy="460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a:t>Initiates with random orientations to manage complexity.</a:t>
          </a:r>
          <a:endParaRPr lang="en-US" sz="1200" kern="1200"/>
        </a:p>
      </dsp:txBody>
      <dsp:txXfrm>
        <a:off x="1036060" y="2559121"/>
        <a:ext cx="3782827" cy="460578"/>
      </dsp:txXfrm>
    </dsp:sp>
    <dsp:sp modelId="{91C04E41-352B-4494-8614-044EB9E8DC8F}">
      <dsp:nvSpPr>
        <dsp:cNvPr id="0" name=""/>
        <dsp:cNvSpPr/>
      </dsp:nvSpPr>
      <dsp:spPr>
        <a:xfrm>
          <a:off x="963777" y="3019699"/>
          <a:ext cx="3855110" cy="0"/>
        </a:xfrm>
        <a:prstGeom prst="line">
          <a:avLst/>
        </a:prstGeom>
        <a:noFill/>
        <a:ln w="6350" cap="flat" cmpd="sng" algn="ctr">
          <a:solidFill>
            <a:schemeClr val="accent2">
              <a:tint val="50000"/>
              <a:hueOff val="0"/>
              <a:satOff val="0"/>
              <a:lumOff val="0"/>
              <a:alphaOff val="0"/>
            </a:schemeClr>
          </a:solidFill>
          <a:prstDash val="solid"/>
          <a:miter lim="800000"/>
        </a:ln>
        <a:effectLst/>
      </dsp:spPr>
      <dsp:style>
        <a:lnRef idx="1">
          <a:scrgbClr r="0" g="0" b="0"/>
        </a:lnRef>
        <a:fillRef idx="0">
          <a:scrgbClr r="0" g="0" b="0"/>
        </a:fillRef>
        <a:effectRef idx="1">
          <a:scrgbClr r="0" g="0" b="0"/>
        </a:effectRef>
        <a:fontRef idx="minor"/>
      </dsp:style>
    </dsp:sp>
    <dsp:sp modelId="{3B2CE2C4-159A-46B1-A7D1-CDC6C4A3D868}">
      <dsp:nvSpPr>
        <dsp:cNvPr id="0" name=""/>
        <dsp:cNvSpPr/>
      </dsp:nvSpPr>
      <dsp:spPr>
        <a:xfrm>
          <a:off x="0" y="3043223"/>
          <a:ext cx="4818888"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FC26D4A2-1F62-4814-97BF-47D9101577E1}">
      <dsp:nvSpPr>
        <dsp:cNvPr id="0" name=""/>
        <dsp:cNvSpPr/>
      </dsp:nvSpPr>
      <dsp:spPr>
        <a:xfrm>
          <a:off x="0" y="3043223"/>
          <a:ext cx="963777" cy="507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defRPr b="1"/>
          </a:pPr>
          <a:r>
            <a:rPr lang="en-US" sz="1200" b="1" i="0" kern="1200"/>
            <a:t>Final Selection:</a:t>
          </a:r>
          <a:endParaRPr lang="en-US" sz="1200" kern="1200"/>
        </a:p>
      </dsp:txBody>
      <dsp:txXfrm>
        <a:off x="0" y="3043223"/>
        <a:ext cx="963777" cy="507131"/>
      </dsp:txXfrm>
    </dsp:sp>
    <dsp:sp modelId="{5944D9B8-1125-4565-A5B4-6C2D1AE6A5A7}">
      <dsp:nvSpPr>
        <dsp:cNvPr id="0" name=""/>
        <dsp:cNvSpPr/>
      </dsp:nvSpPr>
      <dsp:spPr>
        <a:xfrm>
          <a:off x="1036060" y="3066252"/>
          <a:ext cx="3782827" cy="460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i="0" kern="1200"/>
            <a:t>Chooses the best stone and position for stability and efficiency.</a:t>
          </a:r>
          <a:endParaRPr lang="en-US" sz="1200" kern="1200"/>
        </a:p>
      </dsp:txBody>
      <dsp:txXfrm>
        <a:off x="1036060" y="3066252"/>
        <a:ext cx="3782827" cy="460578"/>
      </dsp:txXfrm>
    </dsp:sp>
    <dsp:sp modelId="{247F4C8B-016B-45BB-93B9-7979B7E7DFC3}">
      <dsp:nvSpPr>
        <dsp:cNvPr id="0" name=""/>
        <dsp:cNvSpPr/>
      </dsp:nvSpPr>
      <dsp:spPr>
        <a:xfrm>
          <a:off x="963777" y="3526831"/>
          <a:ext cx="3855110" cy="0"/>
        </a:xfrm>
        <a:prstGeom prst="line">
          <a:avLst/>
        </a:prstGeom>
        <a:noFill/>
        <a:ln w="6350" cap="flat" cmpd="sng" algn="ctr">
          <a:solidFill>
            <a:schemeClr val="accent2">
              <a:tint val="50000"/>
              <a:hueOff val="0"/>
              <a:satOff val="0"/>
              <a:lumOff val="0"/>
              <a:alphaOff val="0"/>
            </a:schemeClr>
          </a:solidFill>
          <a:prstDash val="solid"/>
          <a:miter lim="800000"/>
        </a:ln>
        <a:effectLst/>
      </dsp:spPr>
      <dsp:style>
        <a:lnRef idx="1">
          <a:scrgbClr r="0" g="0" b="0"/>
        </a:lnRef>
        <a:fillRef idx="0">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A5A21D-2562-4686-A143-3E0888610CC2}">
      <dsp:nvSpPr>
        <dsp:cNvPr id="0" name=""/>
        <dsp:cNvSpPr/>
      </dsp:nvSpPr>
      <dsp:spPr>
        <a:xfrm>
          <a:off x="0" y="0"/>
          <a:ext cx="675562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E31EB45F-3553-4363-8D74-AC1BE7D1178A}">
      <dsp:nvSpPr>
        <dsp:cNvPr id="0" name=""/>
        <dsp:cNvSpPr/>
      </dsp:nvSpPr>
      <dsp:spPr>
        <a:xfrm>
          <a:off x="0" y="0"/>
          <a:ext cx="6755626" cy="435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baseline="0" dirty="0"/>
            <a:t>Stability Verification:</a:t>
          </a:r>
          <a:br>
            <a:rPr lang="en-US" sz="1100" b="0" i="0" kern="1200" baseline="0" dirty="0"/>
          </a:br>
          <a:r>
            <a:rPr lang="en-US" sz="1100" b="0" i="0" kern="1200" baseline="0" dirty="0"/>
            <a:t>Check if the object's center of mass aligns within its support area for stability.</a:t>
          </a:r>
          <a:endParaRPr lang="en-US" sz="1100" kern="1200" dirty="0"/>
        </a:p>
      </dsp:txBody>
      <dsp:txXfrm>
        <a:off x="0" y="0"/>
        <a:ext cx="6755626" cy="435482"/>
      </dsp:txXfrm>
    </dsp:sp>
    <dsp:sp modelId="{B196BD50-E904-4C2E-9E5A-05F5D942D98E}">
      <dsp:nvSpPr>
        <dsp:cNvPr id="0" name=""/>
        <dsp:cNvSpPr/>
      </dsp:nvSpPr>
      <dsp:spPr>
        <a:xfrm>
          <a:off x="0" y="435483"/>
          <a:ext cx="675562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7FDCE87E-51DC-4024-9D35-5030F0C1C542}">
      <dsp:nvSpPr>
        <dsp:cNvPr id="0" name=""/>
        <dsp:cNvSpPr/>
      </dsp:nvSpPr>
      <dsp:spPr>
        <a:xfrm>
          <a:off x="0" y="435482"/>
          <a:ext cx="6755626" cy="435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baseline="0" dirty="0"/>
            <a:t>Support Polygon Role:</a:t>
          </a:r>
          <a:br>
            <a:rPr lang="en-US" sz="1100" b="0" i="0" kern="1200" baseline="0" dirty="0"/>
          </a:br>
          <a:r>
            <a:rPr lang="en-US" sz="1100" b="0" i="0" kern="1200" baseline="0" dirty="0"/>
            <a:t>Use the object's base or contact points to define its stability zone.</a:t>
          </a:r>
          <a:endParaRPr lang="en-US" sz="1100" kern="1200" dirty="0"/>
        </a:p>
      </dsp:txBody>
      <dsp:txXfrm>
        <a:off x="0" y="435482"/>
        <a:ext cx="6755626" cy="435482"/>
      </dsp:txXfrm>
    </dsp:sp>
    <dsp:sp modelId="{1F8DD49D-3533-46DE-AB4C-524365F280DF}">
      <dsp:nvSpPr>
        <dsp:cNvPr id="0" name=""/>
        <dsp:cNvSpPr/>
      </dsp:nvSpPr>
      <dsp:spPr>
        <a:xfrm>
          <a:off x="0" y="870966"/>
          <a:ext cx="675562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243C4624-8D52-4E28-96F3-37EA6EF8B839}">
      <dsp:nvSpPr>
        <dsp:cNvPr id="0" name=""/>
        <dsp:cNvSpPr/>
      </dsp:nvSpPr>
      <dsp:spPr>
        <a:xfrm>
          <a:off x="0" y="870965"/>
          <a:ext cx="6755626" cy="435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baseline="0" dirty="0"/>
            <a:t>Initial Pose Setting:</a:t>
          </a:r>
          <a:br>
            <a:rPr lang="en-US" sz="1100" b="0" i="0" kern="1200" baseline="0" dirty="0"/>
          </a:br>
          <a:r>
            <a:rPr lang="en-US" sz="1100" b="0" i="0" kern="1200" baseline="0" dirty="0"/>
            <a:t>Begin with a predetermined pose and apply a force to test physical reactions.</a:t>
          </a:r>
          <a:endParaRPr lang="en-US" sz="1100" kern="1200" dirty="0"/>
        </a:p>
      </dsp:txBody>
      <dsp:txXfrm>
        <a:off x="0" y="870965"/>
        <a:ext cx="6755626" cy="435482"/>
      </dsp:txXfrm>
    </dsp:sp>
    <dsp:sp modelId="{C1F3F279-0F81-4079-941D-0DE498C5E274}">
      <dsp:nvSpPr>
        <dsp:cNvPr id="0" name=""/>
        <dsp:cNvSpPr/>
      </dsp:nvSpPr>
      <dsp:spPr>
        <a:xfrm>
          <a:off x="0" y="1306448"/>
          <a:ext cx="675562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1B07F65C-CE58-44A1-ADD6-A022595B5A54}">
      <dsp:nvSpPr>
        <dsp:cNvPr id="0" name=""/>
        <dsp:cNvSpPr/>
      </dsp:nvSpPr>
      <dsp:spPr>
        <a:xfrm>
          <a:off x="0" y="1306448"/>
          <a:ext cx="6755626" cy="435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baseline="0" dirty="0"/>
            <a:t>Simulation for Stability:</a:t>
          </a:r>
          <a:br>
            <a:rPr lang="en-US" sz="1100" b="0" i="0" kern="1200" baseline="0" dirty="0"/>
          </a:br>
          <a:r>
            <a:rPr lang="en-US" sz="1100" b="0" i="0" kern="1200" baseline="0" dirty="0"/>
            <a:t>Conduct a simulation to ensure the center of mass remains within the stability zone.</a:t>
          </a:r>
          <a:endParaRPr lang="en-US" sz="1100" kern="1200" dirty="0"/>
        </a:p>
      </dsp:txBody>
      <dsp:txXfrm>
        <a:off x="0" y="1306448"/>
        <a:ext cx="6755626" cy="435482"/>
      </dsp:txXfrm>
    </dsp:sp>
    <dsp:sp modelId="{B9EBA35B-19C1-4400-9853-3E0705FA649E}">
      <dsp:nvSpPr>
        <dsp:cNvPr id="0" name=""/>
        <dsp:cNvSpPr/>
      </dsp:nvSpPr>
      <dsp:spPr>
        <a:xfrm>
          <a:off x="0" y="1741932"/>
          <a:ext cx="675562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1EFCB07E-DA54-43C2-ACF5-E1602D6CDF6F}">
      <dsp:nvSpPr>
        <dsp:cNvPr id="0" name=""/>
        <dsp:cNvSpPr/>
      </dsp:nvSpPr>
      <dsp:spPr>
        <a:xfrm>
          <a:off x="0" y="1741931"/>
          <a:ext cx="6755626" cy="435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baseline="0"/>
            <a:t>Minimum Contact Points:</a:t>
          </a:r>
          <a:br>
            <a:rPr lang="en-US" sz="1100" b="0" i="0" kern="1200" baseline="0"/>
          </a:br>
          <a:r>
            <a:rPr lang="en-US" sz="1100" b="0" i="0" kern="1200" baseline="0"/>
            <a:t>Require at least three points of contact for a stable foundation.</a:t>
          </a:r>
          <a:endParaRPr lang="en-US" sz="1100" kern="1200"/>
        </a:p>
      </dsp:txBody>
      <dsp:txXfrm>
        <a:off x="0" y="1741931"/>
        <a:ext cx="6755626" cy="435482"/>
      </dsp:txXfrm>
    </dsp:sp>
    <dsp:sp modelId="{1A351124-A4CF-4F20-8A50-A8F9E5106FCD}">
      <dsp:nvSpPr>
        <dsp:cNvPr id="0" name=""/>
        <dsp:cNvSpPr/>
      </dsp:nvSpPr>
      <dsp:spPr>
        <a:xfrm>
          <a:off x="0" y="2177414"/>
          <a:ext cx="675562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E2401296-76C5-449E-8A92-7277785735C8}">
      <dsp:nvSpPr>
        <dsp:cNvPr id="0" name=""/>
        <dsp:cNvSpPr/>
      </dsp:nvSpPr>
      <dsp:spPr>
        <a:xfrm>
          <a:off x="0" y="2177414"/>
          <a:ext cx="6755626" cy="435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baseline="0"/>
            <a:t>Kinetic Energy Limitation:</a:t>
          </a:r>
          <a:br>
            <a:rPr lang="en-US" sz="1100" b="0" i="0" kern="1200" baseline="0"/>
          </a:br>
          <a:r>
            <a:rPr lang="en-US" sz="1100" b="0" i="0" kern="1200" baseline="0"/>
            <a:t>Assess kinetic energy to prevent destabilizing the structure.</a:t>
          </a:r>
          <a:endParaRPr lang="en-US" sz="1100" kern="1200"/>
        </a:p>
      </dsp:txBody>
      <dsp:txXfrm>
        <a:off x="0" y="2177414"/>
        <a:ext cx="6755626" cy="435482"/>
      </dsp:txXfrm>
    </dsp:sp>
    <dsp:sp modelId="{5A50E2C1-F4B4-48AC-8363-83BD8C8D72B0}">
      <dsp:nvSpPr>
        <dsp:cNvPr id="0" name=""/>
        <dsp:cNvSpPr/>
      </dsp:nvSpPr>
      <dsp:spPr>
        <a:xfrm>
          <a:off x="0" y="2612897"/>
          <a:ext cx="675562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C7BC82BF-6B26-41D9-A18C-DF1BBB36324E}">
      <dsp:nvSpPr>
        <dsp:cNvPr id="0" name=""/>
        <dsp:cNvSpPr/>
      </dsp:nvSpPr>
      <dsp:spPr>
        <a:xfrm>
          <a:off x="0" y="2612897"/>
          <a:ext cx="6755626" cy="435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baseline="0"/>
            <a:t>Valid Pose Criteria:</a:t>
          </a:r>
          <a:br>
            <a:rPr lang="en-US" sz="1100" b="0" i="0" kern="1200" baseline="0"/>
          </a:br>
          <a:r>
            <a:rPr lang="en-US" sz="1100" b="0" i="0" kern="1200" baseline="0"/>
            <a:t>Validate poses that minimize energy, ensure center mass alignment, and maintain contact requirements.</a:t>
          </a:r>
          <a:endParaRPr lang="en-US" sz="1100" kern="1200"/>
        </a:p>
      </dsp:txBody>
      <dsp:txXfrm>
        <a:off x="0" y="2612897"/>
        <a:ext cx="6755626" cy="435482"/>
      </dsp:txXfrm>
    </dsp:sp>
    <dsp:sp modelId="{BE39033C-22BE-4837-AF0D-6F30CD9CB512}">
      <dsp:nvSpPr>
        <dsp:cNvPr id="0" name=""/>
        <dsp:cNvSpPr/>
      </dsp:nvSpPr>
      <dsp:spPr>
        <a:xfrm>
          <a:off x="0" y="3048380"/>
          <a:ext cx="675562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C42CA545-3DCE-4B4A-B577-913B104DBDA6}">
      <dsp:nvSpPr>
        <dsp:cNvPr id="0" name=""/>
        <dsp:cNvSpPr/>
      </dsp:nvSpPr>
      <dsp:spPr>
        <a:xfrm>
          <a:off x="0" y="3048380"/>
          <a:ext cx="6755626" cy="435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1" i="0" kern="1200" baseline="0"/>
            <a:t>Pose Selection Efficiency:</a:t>
          </a:r>
          <a:br>
            <a:rPr lang="en-US" sz="1100" b="0" i="0" kern="1200" baseline="0"/>
          </a:br>
          <a:r>
            <a:rPr lang="en-US" sz="1100" b="0" i="0" kern="1200" baseline="0"/>
            <a:t>Filter for poses that guarantee stability and structural integrity with minimal adjustment.</a:t>
          </a:r>
          <a:endParaRPr lang="en-US" sz="1100" kern="1200"/>
        </a:p>
      </dsp:txBody>
      <dsp:txXfrm>
        <a:off x="0" y="3048380"/>
        <a:ext cx="6755626" cy="43548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3.png>
</file>

<file path=ppt/media/image24.png>
</file>

<file path=ppt/media/image25.png>
</file>

<file path=ppt/media/image26.png>
</file>

<file path=ppt/media/image27.svg>
</file>

<file path=ppt/media/image3.svg>
</file>

<file path=ppt/media/image4.jpeg>
</file>

<file path=ppt/media/image6.png>
</file>

<file path=ppt/media/image7.sv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295400" y="4701464"/>
            <a:ext cx="8952782" cy="1204036"/>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B8B3671-A306-4A69-8480-FA9BE839245D}"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295400" y="952500"/>
            <a:ext cx="8952781" cy="3748824"/>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14499688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403590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88334" y="952499"/>
            <a:ext cx="2051165" cy="4953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952500" y="952499"/>
            <a:ext cx="8235834" cy="49530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43261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262047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295400" y="1618211"/>
            <a:ext cx="8412190" cy="3944389"/>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295400" y="908858"/>
            <a:ext cx="8412192" cy="676102"/>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522640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295401" y="2260121"/>
            <a:ext cx="4350026" cy="36568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546574" y="2260120"/>
            <a:ext cx="4350025" cy="365688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866094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295400" y="966788"/>
            <a:ext cx="10059988" cy="105178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295400" y="2018581"/>
            <a:ext cx="4350027"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295400" y="2774756"/>
            <a:ext cx="4350027" cy="3150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546572" y="2018581"/>
            <a:ext cx="4350028"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546572" y="2774756"/>
            <a:ext cx="4350028" cy="315079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B8B3671-A306-4A69-8480-FA9BE839245D}"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657975" y="2625552"/>
            <a:ext cx="42386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403684" y="2625552"/>
            <a:ext cx="42417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8442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042499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7900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06484" y="1306484"/>
            <a:ext cx="3932237" cy="2122516"/>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96000" y="1312026"/>
            <a:ext cx="5143500" cy="456565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220639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06484" y="1307185"/>
            <a:ext cx="3932237" cy="2121813"/>
          </a:xfrm>
        </p:spPr>
        <p:txBody>
          <a:bodyPr anchor="t">
            <a:normAutofit/>
          </a:bodyPr>
          <a:lstStyle>
            <a:lvl1pPr>
              <a:defRPr sz="2400"/>
            </a:lvl1pPr>
          </a:lstStyle>
          <a:p>
            <a:r>
              <a:rPr lang="en-US" dirty="0"/>
              <a:t>Click to edit Master title style</a:t>
            </a:r>
          </a:p>
        </p:txBody>
      </p:sp>
      <p:sp>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857702" y="1307186"/>
            <a:ext cx="5038898" cy="45983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5DBDDF98-C922-483F-97E9-3E76B0201B42}" type="datetimeFigureOut">
              <a:rPr lang="en-US" smtClean="0"/>
              <a:t>6/22/2024</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007043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295400" y="842963"/>
            <a:ext cx="9601200" cy="130968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295400" y="2262188"/>
            <a:ext cx="9601200" cy="36433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j-lt"/>
              </a:defRPr>
            </a:lvl1pPr>
          </a:lstStyle>
          <a:p>
            <a:fld id="{5DBDDF98-C922-483F-97E9-3E76B0201B42}" type="datetimeFigureOut">
              <a:rPr lang="en-US" smtClean="0"/>
              <a:pPr/>
              <a:t>6/22/2024</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728107" y="6199188"/>
            <a:ext cx="619125" cy="365125"/>
          </a:xfrm>
          <a:prstGeom prst="rect">
            <a:avLst/>
          </a:prstGeom>
        </p:spPr>
        <p:txBody>
          <a:bodyPr vert="horz" lIns="91440" tIns="45720" rIns="91440" bIns="45720" rtlCol="0" anchor="ctr"/>
          <a:lstStyle>
            <a:lvl1pPr algn="r">
              <a:defRPr sz="1050">
                <a:solidFill>
                  <a:schemeClr val="tx1"/>
                </a:solidFill>
                <a:latin typeface="+mj-lt"/>
              </a:defRPr>
            </a:lvl1pPr>
          </a:lstStyle>
          <a:p>
            <a:fld id="{1B8B3671-A306-4A69-8480-FA9BE839245D}" type="slidenum">
              <a:rPr lang="en-US" smtClean="0"/>
              <a:pPr/>
              <a:t>‹#›</a:t>
            </a:fld>
            <a:endParaRPr lang="en-US"/>
          </a:p>
        </p:txBody>
      </p:sp>
    </p:spTree>
    <p:extLst>
      <p:ext uri="{BB962C8B-B14F-4D97-AF65-F5344CB8AC3E}">
        <p14:creationId xmlns:p14="http://schemas.microsoft.com/office/powerpoint/2010/main" val="4198000278"/>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1" r:id="rId6"/>
    <p:sldLayoutId id="2147483717" r:id="rId7"/>
    <p:sldLayoutId id="2147483718" r:id="rId8"/>
    <p:sldLayoutId id="2147483719" r:id="rId9"/>
    <p:sldLayoutId id="2147483720" r:id="rId10"/>
    <p:sldLayoutId id="2147483722" r:id="rId11"/>
  </p:sldLayoutIdLst>
  <p:txStyles>
    <p:title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6.png"/><Relationship Id="rId7" Type="http://schemas.openxmlformats.org/officeDocument/2006/relationships/diagramColors" Target="../diagrams/colors2.xml"/><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1.emf"/><Relationship Id="rId1" Type="http://schemas.openxmlformats.org/officeDocument/2006/relationships/slideLayout" Target="../slideLayouts/slideLayout1.xml"/><Relationship Id="rId5" Type="http://schemas.openxmlformats.org/officeDocument/2006/relationships/image" Target="../media/image22.emf"/><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65735658-270A-8D75-091E-AFB444A3D6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3D rendering of a robotic arm with fingers half-curled and the index finger pointing out">
            <a:extLst>
              <a:ext uri="{FF2B5EF4-FFF2-40B4-BE49-F238E27FC236}">
                <a16:creationId xmlns:a16="http://schemas.microsoft.com/office/drawing/2014/main" id="{E5A5C69A-CBDC-39CD-9F1E-98E0A227D1C4}"/>
              </a:ext>
            </a:extLst>
          </p:cNvPr>
          <p:cNvPicPr>
            <a:picLocks noChangeAspect="1"/>
          </p:cNvPicPr>
          <p:nvPr/>
        </p:nvPicPr>
        <p:blipFill rotWithShape="1">
          <a:blip r:embed="rId2">
            <a:alphaModFix/>
          </a:blip>
          <a:srcRect b="25987"/>
          <a:stretch/>
        </p:blipFill>
        <p:spPr>
          <a:xfrm>
            <a:off x="20" y="7675"/>
            <a:ext cx="12191980" cy="6858000"/>
          </a:xfrm>
          <a:prstGeom prst="rect">
            <a:avLst/>
          </a:prstGeom>
        </p:spPr>
      </p:pic>
      <p:sp>
        <p:nvSpPr>
          <p:cNvPr id="15" name="Rectangle 14">
            <a:extLst>
              <a:ext uri="{FF2B5EF4-FFF2-40B4-BE49-F238E27FC236}">
                <a16:creationId xmlns:a16="http://schemas.microsoft.com/office/drawing/2014/main" id="{F9FB1C88-5F1D-C7DF-A4B3-E8EE7F6BF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649468" y="-649466"/>
            <a:ext cx="6857999" cy="8156934"/>
          </a:xfrm>
          <a:prstGeom prst="rect">
            <a:avLst/>
          </a:prstGeom>
          <a:gradFill flip="none" rotWithShape="1">
            <a:gsLst>
              <a:gs pos="0">
                <a:srgbClr val="000000">
                  <a:alpha val="56000"/>
                </a:srgbClr>
              </a:gs>
              <a:gs pos="100000">
                <a:srgbClr val="000000">
                  <a:alpha val="0"/>
                </a:srgbClr>
              </a:gs>
              <a:gs pos="56000">
                <a:srgbClr val="000000">
                  <a:alpha val="37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7" name="Freeform: Shape 16">
            <a:extLst>
              <a:ext uri="{FF2B5EF4-FFF2-40B4-BE49-F238E27FC236}">
                <a16:creationId xmlns:a16="http://schemas.microsoft.com/office/drawing/2014/main" id="{4711BF64-C99B-2F90-ADA1-0C08F9BE8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52501" y="964922"/>
            <a:ext cx="4558122" cy="4943507"/>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10019371"/>
              <a:gd name="connsiteY0" fmla="*/ 1655069 h 4920343"/>
              <a:gd name="connsiteX1" fmla="*/ 33577 w 10019371"/>
              <a:gd name="connsiteY1" fmla="*/ 0 h 4920343"/>
              <a:gd name="connsiteX2" fmla="*/ 10019371 w 10019371"/>
              <a:gd name="connsiteY2" fmla="*/ 0 h 4920343"/>
              <a:gd name="connsiteX3" fmla="*/ 10019371 w 10019371"/>
              <a:gd name="connsiteY3" fmla="*/ 4920343 h 4920343"/>
              <a:gd name="connsiteX4" fmla="*/ 33577 w 10019371"/>
              <a:gd name="connsiteY4" fmla="*/ 4920343 h 4920343"/>
              <a:gd name="connsiteX5" fmla="*/ 33577 w 10019371"/>
              <a:gd name="connsiteY5" fmla="*/ 4119525 h 4920343"/>
              <a:gd name="connsiteX0" fmla="*/ 0 w 9991028"/>
              <a:gd name="connsiteY0" fmla="*/ 1645173 h 4920343"/>
              <a:gd name="connsiteX1" fmla="*/ 5234 w 9991028"/>
              <a:gd name="connsiteY1" fmla="*/ 0 h 4920343"/>
              <a:gd name="connsiteX2" fmla="*/ 9991028 w 9991028"/>
              <a:gd name="connsiteY2" fmla="*/ 0 h 4920343"/>
              <a:gd name="connsiteX3" fmla="*/ 9991028 w 9991028"/>
              <a:gd name="connsiteY3" fmla="*/ 4920343 h 4920343"/>
              <a:gd name="connsiteX4" fmla="*/ 5234 w 9991028"/>
              <a:gd name="connsiteY4" fmla="*/ 4920343 h 4920343"/>
              <a:gd name="connsiteX5" fmla="*/ 5234 w 9991028"/>
              <a:gd name="connsiteY5" fmla="*/ 4119525 h 4920343"/>
              <a:gd name="connsiteX0" fmla="*/ 59 w 9986364"/>
              <a:gd name="connsiteY0" fmla="*/ 1639236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60 w 9986364"/>
              <a:gd name="connsiteY0" fmla="*/ 1847740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1626 w 9985937"/>
              <a:gd name="connsiteY0" fmla="*/ 1797498 h 4920343"/>
              <a:gd name="connsiteX1" fmla="*/ 143 w 9985937"/>
              <a:gd name="connsiteY1" fmla="*/ 0 h 4920343"/>
              <a:gd name="connsiteX2" fmla="*/ 9985937 w 9985937"/>
              <a:gd name="connsiteY2" fmla="*/ 0 h 4920343"/>
              <a:gd name="connsiteX3" fmla="*/ 9985937 w 9985937"/>
              <a:gd name="connsiteY3" fmla="*/ 4920343 h 4920343"/>
              <a:gd name="connsiteX4" fmla="*/ 143 w 9985937"/>
              <a:gd name="connsiteY4" fmla="*/ 4920343 h 4920343"/>
              <a:gd name="connsiteX5" fmla="*/ 143 w 9985937"/>
              <a:gd name="connsiteY5" fmla="*/ 4119525 h 4920343"/>
              <a:gd name="connsiteX0" fmla="*/ 62 w 9986364"/>
              <a:gd name="connsiteY0" fmla="*/ 1779914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105 w 9985899"/>
              <a:gd name="connsiteY5" fmla="*/ 411952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5899" h="4920343">
                <a:moveTo>
                  <a:pt x="17584" y="1779914"/>
                </a:moveTo>
                <a:cubicBezTo>
                  <a:pt x="19329" y="1231523"/>
                  <a:pt x="-1640" y="548391"/>
                  <a:pt x="105" y="0"/>
                </a:cubicBezTo>
                <a:lnTo>
                  <a:pt x="9985899" y="0"/>
                </a:lnTo>
                <a:lnTo>
                  <a:pt x="9985899" y="4920343"/>
                </a:lnTo>
                <a:lnTo>
                  <a:pt x="105" y="4920343"/>
                </a:lnTo>
                <a:lnTo>
                  <a:pt x="105" y="4119525"/>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B5707EF-F81A-FC18-C347-D392D4BDFBBF}"/>
              </a:ext>
            </a:extLst>
          </p:cNvPr>
          <p:cNvSpPr>
            <a:spLocks noGrp="1"/>
          </p:cNvSpPr>
          <p:nvPr>
            <p:ph type="title"/>
          </p:nvPr>
        </p:nvSpPr>
        <p:spPr>
          <a:xfrm>
            <a:off x="952501" y="1234243"/>
            <a:ext cx="4097213" cy="3384375"/>
          </a:xfrm>
          <a:noFill/>
        </p:spPr>
        <p:txBody>
          <a:bodyPr vert="horz" lIns="91440" tIns="45720" rIns="91440" bIns="45720" rtlCol="0" anchor="ctr">
            <a:normAutofit/>
          </a:bodyPr>
          <a:lstStyle/>
          <a:p>
            <a:pPr>
              <a:lnSpc>
                <a:spcPct val="110000"/>
              </a:lnSpc>
            </a:pPr>
            <a:r>
              <a:rPr lang="en-US" sz="2500" b="1" spc="530" dirty="0">
                <a:solidFill>
                  <a:srgbClr val="FFFFFF"/>
                </a:solidFill>
              </a:rPr>
              <a:t>Autonomous Robotic Stone </a:t>
            </a:r>
            <a:r>
              <a:rPr lang="en-US" sz="2500" b="1" spc="530" dirty="0" err="1">
                <a:solidFill>
                  <a:srgbClr val="FFFFFF"/>
                </a:solidFill>
              </a:rPr>
              <a:t>StackinG</a:t>
            </a:r>
            <a:r>
              <a:rPr lang="en-US" sz="2500" b="1" spc="530" dirty="0">
                <a:solidFill>
                  <a:srgbClr val="FFFFFF"/>
                </a:solidFill>
              </a:rPr>
              <a:t> with Online next best object target pose planning</a:t>
            </a:r>
          </a:p>
        </p:txBody>
      </p:sp>
      <p:sp>
        <p:nvSpPr>
          <p:cNvPr id="6" name="TextBox 5">
            <a:extLst>
              <a:ext uri="{FF2B5EF4-FFF2-40B4-BE49-F238E27FC236}">
                <a16:creationId xmlns:a16="http://schemas.microsoft.com/office/drawing/2014/main" id="{BA05B50A-00AE-7997-EA3B-F352161D8424}"/>
              </a:ext>
            </a:extLst>
          </p:cNvPr>
          <p:cNvSpPr txBox="1"/>
          <p:nvPr/>
        </p:nvSpPr>
        <p:spPr>
          <a:xfrm>
            <a:off x="8379816" y="1215851"/>
            <a:ext cx="2979174" cy="646331"/>
          </a:xfrm>
          <a:prstGeom prst="rect">
            <a:avLst/>
          </a:prstGeom>
          <a:noFill/>
        </p:spPr>
        <p:txBody>
          <a:bodyPr wrap="square" rtlCol="0">
            <a:spAutoFit/>
          </a:bodyPr>
          <a:lstStyle/>
          <a:p>
            <a:r>
              <a:rPr lang="en-IN" b="1" dirty="0">
                <a:solidFill>
                  <a:schemeClr val="accent4">
                    <a:lumMod val="75000"/>
                  </a:schemeClr>
                </a:solidFill>
                <a:latin typeface="+mj-lt"/>
              </a:rPr>
              <a:t>Paper presented in 2017</a:t>
            </a:r>
            <a:br>
              <a:rPr lang="en-IN" b="1" dirty="0">
                <a:solidFill>
                  <a:schemeClr val="accent4">
                    <a:lumMod val="75000"/>
                  </a:schemeClr>
                </a:solidFill>
                <a:latin typeface="+mj-lt"/>
              </a:rPr>
            </a:br>
            <a:r>
              <a:rPr lang="en-IN" b="1" dirty="0">
                <a:solidFill>
                  <a:schemeClr val="accent4">
                    <a:lumMod val="75000"/>
                  </a:schemeClr>
                </a:solidFill>
                <a:latin typeface="+mj-lt"/>
              </a:rPr>
              <a:t>ICRA - Singapore </a:t>
            </a:r>
          </a:p>
        </p:txBody>
      </p:sp>
      <p:sp>
        <p:nvSpPr>
          <p:cNvPr id="7" name="TextBox 6">
            <a:extLst>
              <a:ext uri="{FF2B5EF4-FFF2-40B4-BE49-F238E27FC236}">
                <a16:creationId xmlns:a16="http://schemas.microsoft.com/office/drawing/2014/main" id="{01F08ECB-464A-2425-25E8-F81F9C64D546}"/>
              </a:ext>
            </a:extLst>
          </p:cNvPr>
          <p:cNvSpPr txBox="1"/>
          <p:nvPr/>
        </p:nvSpPr>
        <p:spPr>
          <a:xfrm>
            <a:off x="8346362" y="2421012"/>
            <a:ext cx="3776814" cy="2031325"/>
          </a:xfrm>
          <a:prstGeom prst="rect">
            <a:avLst/>
          </a:prstGeom>
          <a:noFill/>
        </p:spPr>
        <p:txBody>
          <a:bodyPr wrap="square" rtlCol="0">
            <a:spAutoFit/>
          </a:bodyPr>
          <a:lstStyle/>
          <a:p>
            <a:r>
              <a:rPr lang="en-IN" sz="1400" b="1" dirty="0">
                <a:latin typeface="+mj-lt"/>
              </a:rPr>
              <a:t>Authors</a:t>
            </a:r>
            <a:r>
              <a:rPr lang="en-IN" sz="1400" b="1" i="1" dirty="0">
                <a:latin typeface="+mj-lt"/>
              </a:rPr>
              <a:t>:</a:t>
            </a:r>
          </a:p>
          <a:p>
            <a:endParaRPr lang="en-IN" sz="1400" b="1" i="1" u="sng" dirty="0">
              <a:latin typeface="+mj-lt"/>
            </a:endParaRPr>
          </a:p>
          <a:p>
            <a:r>
              <a:rPr lang="en-IN" sz="1400" b="1" dirty="0" err="1">
                <a:latin typeface="+mj-lt"/>
              </a:rPr>
              <a:t>Fadri</a:t>
            </a:r>
            <a:r>
              <a:rPr lang="en-IN" sz="1400" b="1" dirty="0">
                <a:latin typeface="+mj-lt"/>
              </a:rPr>
              <a:t> </a:t>
            </a:r>
            <a:r>
              <a:rPr lang="en-IN" sz="1400" b="1" dirty="0" err="1">
                <a:latin typeface="+mj-lt"/>
              </a:rPr>
              <a:t>Furrer</a:t>
            </a:r>
            <a:r>
              <a:rPr lang="en-IN" sz="1400" b="1" dirty="0">
                <a:latin typeface="+mj-lt"/>
              </a:rPr>
              <a:t> </a:t>
            </a:r>
            <a:r>
              <a:rPr lang="en-IN" sz="1400" dirty="0">
                <a:latin typeface="+mj-lt"/>
              </a:rPr>
              <a:t>– </a:t>
            </a:r>
            <a:r>
              <a:rPr lang="en-IN" sz="1400" i="1" dirty="0">
                <a:latin typeface="+mj-lt"/>
              </a:rPr>
              <a:t>Object Detection</a:t>
            </a:r>
          </a:p>
          <a:p>
            <a:endParaRPr lang="en-IN" sz="1400" dirty="0">
              <a:latin typeface="+mj-lt"/>
            </a:endParaRPr>
          </a:p>
          <a:p>
            <a:r>
              <a:rPr lang="en-IN" sz="1400" b="1" dirty="0">
                <a:latin typeface="+mj-lt"/>
              </a:rPr>
              <a:t>Martin </a:t>
            </a:r>
            <a:r>
              <a:rPr lang="en-IN" sz="1400" b="1" dirty="0" err="1">
                <a:latin typeface="+mj-lt"/>
              </a:rPr>
              <a:t>Wermelinger</a:t>
            </a:r>
            <a:r>
              <a:rPr lang="en-IN" sz="1400" b="1" dirty="0">
                <a:latin typeface="+mj-lt"/>
              </a:rPr>
              <a:t> </a:t>
            </a:r>
            <a:r>
              <a:rPr lang="en-IN" sz="1400" dirty="0">
                <a:latin typeface="+mj-lt"/>
              </a:rPr>
              <a:t>– </a:t>
            </a:r>
            <a:r>
              <a:rPr lang="en-IN" sz="1400" i="1" dirty="0">
                <a:latin typeface="+mj-lt"/>
              </a:rPr>
              <a:t>Manipulation Tasks</a:t>
            </a:r>
          </a:p>
          <a:p>
            <a:endParaRPr lang="en-IN" sz="1400" dirty="0">
              <a:latin typeface="+mj-lt"/>
            </a:endParaRPr>
          </a:p>
          <a:p>
            <a:r>
              <a:rPr lang="en-IN" sz="1400" b="1" dirty="0" err="1">
                <a:latin typeface="+mj-lt"/>
              </a:rPr>
              <a:t>Hironari</a:t>
            </a:r>
            <a:r>
              <a:rPr lang="en-IN" sz="1400" b="1" dirty="0">
                <a:latin typeface="+mj-lt"/>
              </a:rPr>
              <a:t> Yoshida </a:t>
            </a:r>
            <a:r>
              <a:rPr lang="en-IN" sz="1400" dirty="0">
                <a:latin typeface="+mj-lt"/>
              </a:rPr>
              <a:t>– </a:t>
            </a:r>
            <a:r>
              <a:rPr lang="en-IN" sz="1400" i="1" dirty="0">
                <a:latin typeface="+mj-lt"/>
              </a:rPr>
              <a:t>Pose Searching Algorithm</a:t>
            </a:r>
          </a:p>
          <a:p>
            <a:endParaRPr lang="en-IN" sz="1400" dirty="0">
              <a:latin typeface="+mj-lt"/>
            </a:endParaRPr>
          </a:p>
          <a:p>
            <a:r>
              <a:rPr lang="en-IN" sz="1400" b="1" dirty="0">
                <a:latin typeface="+mj-lt"/>
              </a:rPr>
              <a:t>ETH Zurich, Switzerland</a:t>
            </a:r>
          </a:p>
        </p:txBody>
      </p:sp>
    </p:spTree>
    <p:extLst>
      <p:ext uri="{BB962C8B-B14F-4D97-AF65-F5344CB8AC3E}">
        <p14:creationId xmlns:p14="http://schemas.microsoft.com/office/powerpoint/2010/main" val="38257137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24C7C-D5DC-64CE-BEBB-B9EB62533DD2}"/>
              </a:ext>
            </a:extLst>
          </p:cNvPr>
          <p:cNvSpPr>
            <a:spLocks noGrp="1"/>
          </p:cNvSpPr>
          <p:nvPr>
            <p:ph type="title"/>
          </p:nvPr>
        </p:nvSpPr>
        <p:spPr>
          <a:xfrm>
            <a:off x="4797500" y="329184"/>
            <a:ext cx="7394499" cy="1783080"/>
          </a:xfrm>
        </p:spPr>
        <p:txBody>
          <a:bodyPr anchor="b">
            <a:normAutofit/>
          </a:bodyPr>
          <a:lstStyle/>
          <a:p>
            <a:r>
              <a:rPr lang="en-US" sz="3200" dirty="0">
                <a:solidFill>
                  <a:schemeClr val="accent4">
                    <a:lumMod val="75000"/>
                  </a:schemeClr>
                </a:solidFill>
              </a:rPr>
              <a:t>Valid Pose Search Algorithm:</a:t>
            </a:r>
          </a:p>
        </p:txBody>
      </p:sp>
      <p:pic>
        <p:nvPicPr>
          <p:cNvPr id="7" name="Picture 6" descr="A white paper with black text&#10;&#10;Description automatically generated">
            <a:extLst>
              <a:ext uri="{FF2B5EF4-FFF2-40B4-BE49-F238E27FC236}">
                <a16:creationId xmlns:a16="http://schemas.microsoft.com/office/drawing/2014/main" id="{47409DAF-29CC-8AC9-7215-6F2608422956}"/>
              </a:ext>
            </a:extLst>
          </p:cNvPr>
          <p:cNvPicPr>
            <a:picLocks noChangeAspect="1"/>
          </p:cNvPicPr>
          <p:nvPr/>
        </p:nvPicPr>
        <p:blipFill rotWithShape="1">
          <a:blip r:embed="rId2"/>
          <a:srcRect r="169" b="2"/>
          <a:stretch/>
        </p:blipFill>
        <p:spPr>
          <a:xfrm>
            <a:off x="320040" y="707279"/>
            <a:ext cx="4014216" cy="2492977"/>
          </a:xfrm>
          <a:prstGeom prst="rect">
            <a:avLst/>
          </a:prstGeom>
        </p:spPr>
      </p:pic>
      <p:pic>
        <p:nvPicPr>
          <p:cNvPr id="11" name="Picture 10" descr="A group of symbols on a white background&#10;&#10;Description automatically generated">
            <a:extLst>
              <a:ext uri="{FF2B5EF4-FFF2-40B4-BE49-F238E27FC236}">
                <a16:creationId xmlns:a16="http://schemas.microsoft.com/office/drawing/2014/main" id="{1CD24218-C1F6-10E8-9924-7E332760A924}"/>
              </a:ext>
            </a:extLst>
          </p:cNvPr>
          <p:cNvPicPr>
            <a:picLocks noChangeAspect="1"/>
          </p:cNvPicPr>
          <p:nvPr/>
        </p:nvPicPr>
        <p:blipFill rotWithShape="1">
          <a:blip r:embed="rId3"/>
          <a:srcRect l="12134" r="12159"/>
          <a:stretch/>
        </p:blipFill>
        <p:spPr>
          <a:xfrm>
            <a:off x="320040" y="4510248"/>
            <a:ext cx="3995928" cy="1377501"/>
          </a:xfrm>
          <a:prstGeom prst="rect">
            <a:avLst/>
          </a:prstGeom>
        </p:spPr>
      </p:pic>
      <p:graphicFrame>
        <p:nvGraphicFramePr>
          <p:cNvPr id="10" name="Content Placeholder 2">
            <a:extLst>
              <a:ext uri="{FF2B5EF4-FFF2-40B4-BE49-F238E27FC236}">
                <a16:creationId xmlns:a16="http://schemas.microsoft.com/office/drawing/2014/main" id="{4113EF40-4321-5482-E100-68438903E546}"/>
              </a:ext>
            </a:extLst>
          </p:cNvPr>
          <p:cNvGraphicFramePr>
            <a:graphicFrameLocks/>
          </p:cNvGraphicFramePr>
          <p:nvPr/>
        </p:nvGraphicFramePr>
        <p:xfrm>
          <a:off x="4797494" y="2706624"/>
          <a:ext cx="6755626" cy="34838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84033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F8BBF-9691-38ED-EECE-592E75C12038}"/>
              </a:ext>
            </a:extLst>
          </p:cNvPr>
          <p:cNvSpPr>
            <a:spLocks noGrp="1"/>
          </p:cNvSpPr>
          <p:nvPr>
            <p:ph type="title"/>
          </p:nvPr>
        </p:nvSpPr>
        <p:spPr>
          <a:xfrm>
            <a:off x="4797501" y="329184"/>
            <a:ext cx="6755626" cy="1783080"/>
          </a:xfrm>
        </p:spPr>
        <p:txBody>
          <a:bodyPr anchor="b">
            <a:normAutofit/>
          </a:bodyPr>
          <a:lstStyle/>
          <a:p>
            <a:r>
              <a:rPr lang="en-US" sz="3200" dirty="0">
                <a:solidFill>
                  <a:schemeClr val="accent4">
                    <a:lumMod val="75000"/>
                  </a:schemeClr>
                </a:solidFill>
              </a:rPr>
              <a:t>Cost Calculation</a:t>
            </a:r>
          </a:p>
        </p:txBody>
      </p:sp>
      <p:pic>
        <p:nvPicPr>
          <p:cNvPr id="5" name="Picture 4" descr="A diagram of a flowchart&#10;&#10;Description automatically generated">
            <a:extLst>
              <a:ext uri="{FF2B5EF4-FFF2-40B4-BE49-F238E27FC236}">
                <a16:creationId xmlns:a16="http://schemas.microsoft.com/office/drawing/2014/main" id="{654FF913-900C-1A20-47C2-C08D7CDF79D5}"/>
              </a:ext>
            </a:extLst>
          </p:cNvPr>
          <p:cNvPicPr>
            <a:picLocks noChangeAspect="1"/>
          </p:cNvPicPr>
          <p:nvPr/>
        </p:nvPicPr>
        <p:blipFill>
          <a:blip r:embed="rId2"/>
          <a:stretch>
            <a:fillRect/>
          </a:stretch>
        </p:blipFill>
        <p:spPr>
          <a:xfrm>
            <a:off x="461165" y="3598545"/>
            <a:ext cx="2915947" cy="3089910"/>
          </a:xfrm>
          <a:prstGeom prst="rect">
            <a:avLst/>
          </a:prstGeom>
        </p:spPr>
      </p:pic>
      <p:pic>
        <p:nvPicPr>
          <p:cNvPr id="8" name="Content Placeholder 7" descr="A screenshot of a computer program&#10;&#10;Description automatically generated">
            <a:extLst>
              <a:ext uri="{FF2B5EF4-FFF2-40B4-BE49-F238E27FC236}">
                <a16:creationId xmlns:a16="http://schemas.microsoft.com/office/drawing/2014/main" id="{947348D1-6EDE-7546-166A-43E6A6CEDFEC}"/>
              </a:ext>
            </a:extLst>
          </p:cNvPr>
          <p:cNvPicPr>
            <a:picLocks noChangeAspect="1"/>
          </p:cNvPicPr>
          <p:nvPr/>
        </p:nvPicPr>
        <p:blipFill>
          <a:blip r:embed="rId3"/>
          <a:stretch>
            <a:fillRect/>
          </a:stretch>
        </p:blipFill>
        <p:spPr>
          <a:xfrm>
            <a:off x="461165" y="485775"/>
            <a:ext cx="3598151" cy="2943225"/>
          </a:xfrm>
          <a:prstGeom prst="rect">
            <a:avLst/>
          </a:prstGeom>
        </p:spPr>
      </p:pic>
      <p:sp>
        <p:nvSpPr>
          <p:cNvPr id="3" name="Content Placeholder 2">
            <a:extLst>
              <a:ext uri="{FF2B5EF4-FFF2-40B4-BE49-F238E27FC236}">
                <a16:creationId xmlns:a16="http://schemas.microsoft.com/office/drawing/2014/main" id="{0CD71159-0D2E-4B68-9EDE-0C55D61BAE75}"/>
              </a:ext>
            </a:extLst>
          </p:cNvPr>
          <p:cNvSpPr>
            <a:spLocks noGrp="1"/>
          </p:cNvSpPr>
          <p:nvPr>
            <p:ph idx="1"/>
          </p:nvPr>
        </p:nvSpPr>
        <p:spPr>
          <a:xfrm>
            <a:off x="4797494" y="2706624"/>
            <a:ext cx="6755626" cy="3483864"/>
          </a:xfrm>
        </p:spPr>
        <p:txBody>
          <a:bodyPr>
            <a:normAutofit fontScale="92500"/>
          </a:bodyPr>
          <a:lstStyle/>
          <a:p>
            <a:pPr>
              <a:buFont typeface="+mj-lt"/>
              <a:buAutoNum type="arabicPeriod"/>
            </a:pPr>
            <a:r>
              <a:rPr lang="en-US" sz="1500" b="1" i="0" dirty="0">
                <a:effectLst/>
                <a:latin typeface="+mj-lt"/>
              </a:rPr>
              <a:t>Purpose:</a:t>
            </a:r>
            <a:r>
              <a:rPr lang="en-US" sz="1500" b="0" i="0" dirty="0">
                <a:effectLst/>
                <a:latin typeface="+mj-lt"/>
              </a:rPr>
              <a:t> Assign cost to stone poses for optimal stacking.</a:t>
            </a:r>
          </a:p>
          <a:p>
            <a:pPr>
              <a:buFont typeface="+mj-lt"/>
              <a:buAutoNum type="arabicPeriod"/>
            </a:pPr>
            <a:r>
              <a:rPr lang="en-US" sz="1500" b="1" i="0" dirty="0">
                <a:effectLst/>
                <a:latin typeface="+mj-lt"/>
              </a:rPr>
              <a:t>Support Maximization:</a:t>
            </a:r>
            <a:r>
              <a:rPr lang="en-US" sz="1500" b="0" i="0" dirty="0">
                <a:effectLst/>
                <a:latin typeface="+mj-lt"/>
              </a:rPr>
              <a:t> Increase the base area (support polygon) for stability.</a:t>
            </a:r>
          </a:p>
          <a:p>
            <a:pPr>
              <a:buFont typeface="+mj-lt"/>
              <a:buAutoNum type="arabicPeriod"/>
            </a:pPr>
            <a:r>
              <a:rPr lang="en-US" sz="1500" b="1" i="0" dirty="0">
                <a:effectLst/>
                <a:latin typeface="+mj-lt"/>
              </a:rPr>
              <a:t>Minimization Goals:</a:t>
            </a:r>
            <a:r>
              <a:rPr lang="en-US" sz="1500" b="0" i="0" dirty="0">
                <a:effectLst/>
                <a:latin typeface="+mj-lt"/>
              </a:rPr>
              <a:t> Reduce kinetic energy and shear force potential.</a:t>
            </a:r>
          </a:p>
          <a:p>
            <a:pPr>
              <a:buFont typeface="+mj-lt"/>
              <a:buAutoNum type="arabicPeriod"/>
            </a:pPr>
            <a:r>
              <a:rPr lang="en-US" sz="1500" b="1" i="0" dirty="0">
                <a:effectLst/>
                <a:latin typeface="+mj-lt"/>
              </a:rPr>
              <a:t>Process:</a:t>
            </a:r>
            <a:endParaRPr lang="en-US" sz="1500" b="0" i="0" dirty="0">
              <a:effectLst/>
              <a:latin typeface="+mj-lt"/>
            </a:endParaRPr>
          </a:p>
          <a:p>
            <a:pPr marL="742950" lvl="1" indent="-285750">
              <a:buFont typeface="+mj-lt"/>
              <a:buAutoNum type="arabicPeriod"/>
            </a:pPr>
            <a:r>
              <a:rPr lang="en-US" sz="1500" b="0" i="0" dirty="0">
                <a:effectLst/>
                <a:latin typeface="+mj-lt"/>
              </a:rPr>
              <a:t>Simulate to collect contact points.</a:t>
            </a:r>
          </a:p>
          <a:p>
            <a:pPr marL="742950" lvl="1" indent="-285750">
              <a:buFont typeface="+mj-lt"/>
              <a:buAutoNum type="arabicPeriod"/>
            </a:pPr>
            <a:r>
              <a:rPr lang="en-US" sz="1500" b="0" i="0" dirty="0">
                <a:effectLst/>
                <a:latin typeface="+mj-lt"/>
              </a:rPr>
              <a:t>Perform PCA and 2D Delaunay triangulation for area calculation.</a:t>
            </a:r>
          </a:p>
          <a:p>
            <a:pPr>
              <a:buFont typeface="+mj-lt"/>
              <a:buAutoNum type="arabicPeriod"/>
            </a:pPr>
            <a:r>
              <a:rPr lang="en-US" sz="1500" b="1" i="0" dirty="0">
                <a:effectLst/>
                <a:latin typeface="+mj-lt"/>
              </a:rPr>
              <a:t>Cost Function:</a:t>
            </a:r>
            <a:r>
              <a:rPr lang="en-US" sz="1500" b="0" i="0" dirty="0">
                <a:effectLst/>
                <a:latin typeface="+mj-lt"/>
              </a:rPr>
              <a:t> Combines support area, kinetic energy, and normal deviation metrics.</a:t>
            </a:r>
          </a:p>
          <a:p>
            <a:pPr>
              <a:buFont typeface="+mj-lt"/>
              <a:buAutoNum type="arabicPeriod"/>
            </a:pPr>
            <a:r>
              <a:rPr lang="en-US" sz="1500" b="1" i="0" dirty="0">
                <a:effectLst/>
                <a:latin typeface="+mj-lt"/>
              </a:rPr>
              <a:t>Optimization Technique:</a:t>
            </a:r>
            <a:r>
              <a:rPr lang="en-US" sz="1500" b="0" i="0" dirty="0">
                <a:effectLst/>
                <a:latin typeface="+mj-lt"/>
              </a:rPr>
              <a:t> Uses gradient descent to refine stone poses.</a:t>
            </a:r>
          </a:p>
          <a:p>
            <a:pPr>
              <a:buFont typeface="+mj-lt"/>
              <a:buAutoNum type="arabicPeriod"/>
            </a:pPr>
            <a:r>
              <a:rPr lang="en-US" sz="1500" b="1" i="0" dirty="0">
                <a:effectLst/>
                <a:latin typeface="+mj-lt"/>
              </a:rPr>
              <a:t>Outcome:</a:t>
            </a:r>
            <a:r>
              <a:rPr lang="en-US" sz="1500" b="0" i="0" dirty="0">
                <a:effectLst/>
                <a:latin typeface="+mj-lt"/>
              </a:rPr>
              <a:t> Identifies the pose with minimal cost for stable stacking.</a:t>
            </a:r>
          </a:p>
          <a:p>
            <a:pPr marL="0" indent="0">
              <a:buNone/>
            </a:pPr>
            <a:endParaRPr lang="en-US" sz="1500" dirty="0">
              <a:latin typeface="+mj-lt"/>
            </a:endParaRPr>
          </a:p>
        </p:txBody>
      </p:sp>
    </p:spTree>
    <p:extLst>
      <p:ext uri="{BB962C8B-B14F-4D97-AF65-F5344CB8AC3E}">
        <p14:creationId xmlns:p14="http://schemas.microsoft.com/office/powerpoint/2010/main" val="1325807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5735658-270A-8D75-091E-AFB444A3D6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3D Machine Parts">
            <a:extLst>
              <a:ext uri="{FF2B5EF4-FFF2-40B4-BE49-F238E27FC236}">
                <a16:creationId xmlns:a16="http://schemas.microsoft.com/office/drawing/2014/main" id="{D3830EBE-DF9B-4AB5-FB4C-3BC02CE862E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83"/>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D385C18C-C6E1-BF2C-1367-FB73BE5018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85763" y="-385762"/>
            <a:ext cx="6857999" cy="7629524"/>
          </a:xfrm>
          <a:prstGeom prst="rect">
            <a:avLst/>
          </a:prstGeom>
          <a:gradFill flip="none" rotWithShape="1">
            <a:gsLst>
              <a:gs pos="0">
                <a:srgbClr val="000000">
                  <a:alpha val="56000"/>
                </a:srgbClr>
              </a:gs>
              <a:gs pos="100000">
                <a:srgbClr val="000000">
                  <a:alpha val="0"/>
                </a:srgbClr>
              </a:gs>
              <a:gs pos="56000">
                <a:srgbClr val="000000">
                  <a:alpha val="37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 name="Freeform: Shape 12">
            <a:extLst>
              <a:ext uri="{FF2B5EF4-FFF2-40B4-BE49-F238E27FC236}">
                <a16:creationId xmlns:a16="http://schemas.microsoft.com/office/drawing/2014/main" id="{4711BF64-C99B-2F90-ADA1-0C08F9BE8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52500" y="964922"/>
            <a:ext cx="4539955" cy="4943507"/>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10019371"/>
              <a:gd name="connsiteY0" fmla="*/ 1655069 h 4920343"/>
              <a:gd name="connsiteX1" fmla="*/ 33577 w 10019371"/>
              <a:gd name="connsiteY1" fmla="*/ 0 h 4920343"/>
              <a:gd name="connsiteX2" fmla="*/ 10019371 w 10019371"/>
              <a:gd name="connsiteY2" fmla="*/ 0 h 4920343"/>
              <a:gd name="connsiteX3" fmla="*/ 10019371 w 10019371"/>
              <a:gd name="connsiteY3" fmla="*/ 4920343 h 4920343"/>
              <a:gd name="connsiteX4" fmla="*/ 33577 w 10019371"/>
              <a:gd name="connsiteY4" fmla="*/ 4920343 h 4920343"/>
              <a:gd name="connsiteX5" fmla="*/ 33577 w 10019371"/>
              <a:gd name="connsiteY5" fmla="*/ 4119525 h 4920343"/>
              <a:gd name="connsiteX0" fmla="*/ 0 w 9991028"/>
              <a:gd name="connsiteY0" fmla="*/ 1645173 h 4920343"/>
              <a:gd name="connsiteX1" fmla="*/ 5234 w 9991028"/>
              <a:gd name="connsiteY1" fmla="*/ 0 h 4920343"/>
              <a:gd name="connsiteX2" fmla="*/ 9991028 w 9991028"/>
              <a:gd name="connsiteY2" fmla="*/ 0 h 4920343"/>
              <a:gd name="connsiteX3" fmla="*/ 9991028 w 9991028"/>
              <a:gd name="connsiteY3" fmla="*/ 4920343 h 4920343"/>
              <a:gd name="connsiteX4" fmla="*/ 5234 w 9991028"/>
              <a:gd name="connsiteY4" fmla="*/ 4920343 h 4920343"/>
              <a:gd name="connsiteX5" fmla="*/ 5234 w 9991028"/>
              <a:gd name="connsiteY5" fmla="*/ 4119525 h 4920343"/>
              <a:gd name="connsiteX0" fmla="*/ 59 w 9986364"/>
              <a:gd name="connsiteY0" fmla="*/ 1639236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60 w 9986364"/>
              <a:gd name="connsiteY0" fmla="*/ 1847740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1626 w 9985937"/>
              <a:gd name="connsiteY0" fmla="*/ 1797498 h 4920343"/>
              <a:gd name="connsiteX1" fmla="*/ 143 w 9985937"/>
              <a:gd name="connsiteY1" fmla="*/ 0 h 4920343"/>
              <a:gd name="connsiteX2" fmla="*/ 9985937 w 9985937"/>
              <a:gd name="connsiteY2" fmla="*/ 0 h 4920343"/>
              <a:gd name="connsiteX3" fmla="*/ 9985937 w 9985937"/>
              <a:gd name="connsiteY3" fmla="*/ 4920343 h 4920343"/>
              <a:gd name="connsiteX4" fmla="*/ 143 w 9985937"/>
              <a:gd name="connsiteY4" fmla="*/ 4920343 h 4920343"/>
              <a:gd name="connsiteX5" fmla="*/ 143 w 9985937"/>
              <a:gd name="connsiteY5" fmla="*/ 4119525 h 4920343"/>
              <a:gd name="connsiteX0" fmla="*/ 62 w 9986364"/>
              <a:gd name="connsiteY0" fmla="*/ 1779914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105 w 9985899"/>
              <a:gd name="connsiteY5" fmla="*/ 411952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5899" h="4920343">
                <a:moveTo>
                  <a:pt x="17584" y="1779914"/>
                </a:moveTo>
                <a:cubicBezTo>
                  <a:pt x="19329" y="1231523"/>
                  <a:pt x="-1640" y="548391"/>
                  <a:pt x="105" y="0"/>
                </a:cubicBezTo>
                <a:lnTo>
                  <a:pt x="9985899" y="0"/>
                </a:lnTo>
                <a:lnTo>
                  <a:pt x="9985899" y="4920343"/>
                </a:lnTo>
                <a:lnTo>
                  <a:pt x="105" y="4920343"/>
                </a:lnTo>
                <a:lnTo>
                  <a:pt x="105" y="4119525"/>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D4940E8B-A584-C7D6-E099-2426AE13669E}"/>
              </a:ext>
            </a:extLst>
          </p:cNvPr>
          <p:cNvSpPr>
            <a:spLocks noGrp="1"/>
          </p:cNvSpPr>
          <p:nvPr>
            <p:ph type="ctrTitle"/>
          </p:nvPr>
        </p:nvSpPr>
        <p:spPr>
          <a:xfrm>
            <a:off x="729620" y="1862182"/>
            <a:ext cx="3931090" cy="2155419"/>
          </a:xfrm>
          <a:noFill/>
        </p:spPr>
        <p:txBody>
          <a:bodyPr anchor="ctr">
            <a:normAutofit/>
          </a:bodyPr>
          <a:lstStyle/>
          <a:p>
            <a:r>
              <a:rPr lang="en-IN" sz="3000" dirty="0">
                <a:solidFill>
                  <a:srgbClr val="FFFFFF"/>
                </a:solidFill>
              </a:rPr>
              <a:t>Experimental Setup:</a:t>
            </a:r>
          </a:p>
        </p:txBody>
      </p:sp>
    </p:spTree>
    <p:extLst>
      <p:ext uri="{BB962C8B-B14F-4D97-AF65-F5344CB8AC3E}">
        <p14:creationId xmlns:p14="http://schemas.microsoft.com/office/powerpoint/2010/main" val="1309074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9C493F85-4BF4-2722-7AD6-4491C2648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F8C9C5D-3728-0777-BB95-AB5C3426463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648" r="5351" b="-1"/>
          <a:stretch/>
        </p:blipFill>
        <p:spPr bwMode="auto">
          <a:xfrm>
            <a:off x="20" y="1"/>
            <a:ext cx="12191979" cy="6858000"/>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3643E582-2F5C-967E-4197-32864E7D61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285306" y="1285310"/>
            <a:ext cx="6857999" cy="4287383"/>
          </a:xfrm>
          <a:prstGeom prst="rect">
            <a:avLst/>
          </a:prstGeom>
          <a:gradFill flip="none" rotWithShape="1">
            <a:gsLst>
              <a:gs pos="0">
                <a:srgbClr val="000000">
                  <a:alpha val="57000"/>
                </a:srgbClr>
              </a:gs>
              <a:gs pos="100000">
                <a:srgbClr val="000000">
                  <a:alpha val="0"/>
                </a:srgbClr>
              </a:gs>
              <a:gs pos="56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Subtitle 1">
            <a:extLst>
              <a:ext uri="{FF2B5EF4-FFF2-40B4-BE49-F238E27FC236}">
                <a16:creationId xmlns:a16="http://schemas.microsoft.com/office/drawing/2014/main" id="{D8697C38-909E-D548-EF20-04963BD27FCA}"/>
              </a:ext>
            </a:extLst>
          </p:cNvPr>
          <p:cNvSpPr>
            <a:spLocks noGrp="1"/>
          </p:cNvSpPr>
          <p:nvPr>
            <p:ph type="subTitle" idx="1"/>
          </p:nvPr>
        </p:nvSpPr>
        <p:spPr>
          <a:xfrm>
            <a:off x="8009424" y="4147829"/>
            <a:ext cx="3230076" cy="1019021"/>
          </a:xfrm>
        </p:spPr>
        <p:txBody>
          <a:bodyPr anchor="b">
            <a:normAutofit lnSpcReduction="10000"/>
          </a:bodyPr>
          <a:lstStyle/>
          <a:p>
            <a:r>
              <a:rPr lang="en-IN" b="1" dirty="0">
                <a:solidFill>
                  <a:schemeClr val="bg1"/>
                </a:solidFill>
              </a:rPr>
              <a:t>Point cloud and mesh model of of the object’s Geometric Shape </a:t>
            </a:r>
          </a:p>
        </p:txBody>
      </p:sp>
      <p:sp>
        <p:nvSpPr>
          <p:cNvPr id="1035" name="Rectangle 1034">
            <a:extLst>
              <a:ext uri="{FF2B5EF4-FFF2-40B4-BE49-F238E27FC236}">
                <a16:creationId xmlns:a16="http://schemas.microsoft.com/office/drawing/2014/main" id="{5DBCC854-0144-FBE6-C55E-82A562BAB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900706" y="566703"/>
            <a:ext cx="6857999" cy="5724588"/>
          </a:xfrm>
          <a:prstGeom prst="rect">
            <a:avLst/>
          </a:prstGeom>
          <a:gradFill flip="none" rotWithShape="1">
            <a:gsLst>
              <a:gs pos="0">
                <a:srgbClr val="000000">
                  <a:alpha val="57000"/>
                </a:srgbClr>
              </a:gs>
              <a:gs pos="100000">
                <a:srgbClr val="000000">
                  <a:alpha val="0"/>
                </a:srgbClr>
              </a:gs>
              <a:gs pos="72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itle 2">
            <a:extLst>
              <a:ext uri="{FF2B5EF4-FFF2-40B4-BE49-F238E27FC236}">
                <a16:creationId xmlns:a16="http://schemas.microsoft.com/office/drawing/2014/main" id="{BF17E45E-9E3C-17F7-111F-CB478E231924}"/>
              </a:ext>
            </a:extLst>
          </p:cNvPr>
          <p:cNvSpPr>
            <a:spLocks noGrp="1"/>
          </p:cNvSpPr>
          <p:nvPr>
            <p:ph type="ctrTitle"/>
          </p:nvPr>
        </p:nvSpPr>
        <p:spPr>
          <a:xfrm>
            <a:off x="6707276" y="1501795"/>
            <a:ext cx="4802084" cy="2008167"/>
          </a:xfrm>
          <a:noFill/>
        </p:spPr>
        <p:txBody>
          <a:bodyPr anchor="ctr">
            <a:normAutofit/>
          </a:bodyPr>
          <a:lstStyle/>
          <a:p>
            <a:pPr algn="r"/>
            <a:r>
              <a:rPr lang="en-IN" b="1" dirty="0">
                <a:solidFill>
                  <a:schemeClr val="bg1"/>
                </a:solidFill>
              </a:rPr>
              <a:t>Atos Core high precision scanner</a:t>
            </a:r>
          </a:p>
        </p:txBody>
      </p:sp>
      <p:sp>
        <p:nvSpPr>
          <p:cNvPr id="1037" name="Freeform: Shape 1036">
            <a:extLst>
              <a:ext uri="{FF2B5EF4-FFF2-40B4-BE49-F238E27FC236}">
                <a16:creationId xmlns:a16="http://schemas.microsoft.com/office/drawing/2014/main" id="{715B084D-B395-62E7-F6F2-43CFBC726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52500" y="952500"/>
            <a:ext cx="10286999" cy="4953000"/>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9987788"/>
              <a:gd name="connsiteY0" fmla="*/ 2249229 h 4920343"/>
              <a:gd name="connsiteX1" fmla="*/ 1994 w 9987788"/>
              <a:gd name="connsiteY1" fmla="*/ 0 h 4920343"/>
              <a:gd name="connsiteX2" fmla="*/ 9987788 w 9987788"/>
              <a:gd name="connsiteY2" fmla="*/ 0 h 4920343"/>
              <a:gd name="connsiteX3" fmla="*/ 9987788 w 9987788"/>
              <a:gd name="connsiteY3" fmla="*/ 4920343 h 4920343"/>
              <a:gd name="connsiteX4" fmla="*/ 1994 w 9987788"/>
              <a:gd name="connsiteY4" fmla="*/ 4920343 h 4920343"/>
              <a:gd name="connsiteX5" fmla="*/ 1994 w 9987788"/>
              <a:gd name="connsiteY5" fmla="*/ 4119525 h 4920343"/>
              <a:gd name="connsiteX0" fmla="*/ 10003 w 9985823"/>
              <a:gd name="connsiteY0" fmla="*/ 2385996 h 4920343"/>
              <a:gd name="connsiteX1" fmla="*/ 29 w 9985823"/>
              <a:gd name="connsiteY1" fmla="*/ 0 h 4920343"/>
              <a:gd name="connsiteX2" fmla="*/ 9985823 w 9985823"/>
              <a:gd name="connsiteY2" fmla="*/ 0 h 4920343"/>
              <a:gd name="connsiteX3" fmla="*/ 9985823 w 9985823"/>
              <a:gd name="connsiteY3" fmla="*/ 4920343 h 4920343"/>
              <a:gd name="connsiteX4" fmla="*/ 29 w 9985823"/>
              <a:gd name="connsiteY4" fmla="*/ 4920343 h 4920343"/>
              <a:gd name="connsiteX5" fmla="*/ 29 w 9985823"/>
              <a:gd name="connsiteY5" fmla="*/ 4119525 h 4920343"/>
              <a:gd name="connsiteX0" fmla="*/ 192 w 9985985"/>
              <a:gd name="connsiteY0" fmla="*/ 2390079 h 4920343"/>
              <a:gd name="connsiteX1" fmla="*/ 191 w 9985985"/>
              <a:gd name="connsiteY1" fmla="*/ 0 h 4920343"/>
              <a:gd name="connsiteX2" fmla="*/ 9985985 w 9985985"/>
              <a:gd name="connsiteY2" fmla="*/ 0 h 4920343"/>
              <a:gd name="connsiteX3" fmla="*/ 9985985 w 9985985"/>
              <a:gd name="connsiteY3" fmla="*/ 4920343 h 4920343"/>
              <a:gd name="connsiteX4" fmla="*/ 191 w 9985985"/>
              <a:gd name="connsiteY4" fmla="*/ 4920343 h 4920343"/>
              <a:gd name="connsiteX5" fmla="*/ 191 w 9985985"/>
              <a:gd name="connsiteY5" fmla="*/ 411952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5985" h="4920343">
                <a:moveTo>
                  <a:pt x="192" y="2390079"/>
                </a:moveTo>
                <a:cubicBezTo>
                  <a:pt x="857" y="1640336"/>
                  <a:pt x="-474" y="749743"/>
                  <a:pt x="191" y="0"/>
                </a:cubicBezTo>
                <a:lnTo>
                  <a:pt x="9985985" y="0"/>
                </a:lnTo>
                <a:lnTo>
                  <a:pt x="9985985" y="4920343"/>
                </a:lnTo>
                <a:lnTo>
                  <a:pt x="191" y="4920343"/>
                </a:lnTo>
                <a:lnTo>
                  <a:pt x="191" y="4119525"/>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64008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119A92-1ECB-3DDE-60BA-480BCB1DE1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4AEFA6A-E623-CF1A-3DDF-C38D3A7E2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32460" y="952500"/>
            <a:ext cx="5116040" cy="49530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6DC2CC-0F3A-697C-E28D-98A013493443}"/>
              </a:ext>
            </a:extLst>
          </p:cNvPr>
          <p:cNvSpPr>
            <a:spLocks noGrp="1"/>
          </p:cNvSpPr>
          <p:nvPr>
            <p:ph type="title"/>
          </p:nvPr>
        </p:nvSpPr>
        <p:spPr>
          <a:xfrm>
            <a:off x="6453996" y="2531101"/>
            <a:ext cx="4059139" cy="2001570"/>
          </a:xfrm>
        </p:spPr>
        <p:txBody>
          <a:bodyPr vert="horz" lIns="91440" tIns="45720" rIns="91440" bIns="45720" rtlCol="0" anchor="ctr">
            <a:normAutofit fontScale="90000"/>
          </a:bodyPr>
          <a:lstStyle/>
          <a:p>
            <a:r>
              <a:rPr lang="en-US" sz="3200" spc="530" dirty="0">
                <a:solidFill>
                  <a:schemeClr val="accent4">
                    <a:lumMod val="75000"/>
                  </a:schemeClr>
                </a:solidFill>
              </a:rPr>
              <a:t>Lime Stones with irregular shape</a:t>
            </a:r>
          </a:p>
        </p:txBody>
      </p:sp>
      <p:pic>
        <p:nvPicPr>
          <p:cNvPr id="4" name="Picture 3">
            <a:extLst>
              <a:ext uri="{FF2B5EF4-FFF2-40B4-BE49-F238E27FC236}">
                <a16:creationId xmlns:a16="http://schemas.microsoft.com/office/drawing/2014/main" id="{E3019265-3837-82ED-0837-84FE5F42A3F6}"/>
              </a:ext>
            </a:extLst>
          </p:cNvPr>
          <p:cNvPicPr>
            <a:picLocks noChangeAspect="1"/>
          </p:cNvPicPr>
          <p:nvPr/>
        </p:nvPicPr>
        <p:blipFill>
          <a:blip r:embed="rId2"/>
          <a:stretch>
            <a:fillRect/>
          </a:stretch>
        </p:blipFill>
        <p:spPr>
          <a:xfrm>
            <a:off x="969511" y="1688154"/>
            <a:ext cx="5201977" cy="3487191"/>
          </a:xfrm>
          <a:prstGeom prst="rect">
            <a:avLst/>
          </a:prstGeom>
        </p:spPr>
      </p:pic>
      <p:sp>
        <p:nvSpPr>
          <p:cNvPr id="5" name="TextBox 4">
            <a:extLst>
              <a:ext uri="{FF2B5EF4-FFF2-40B4-BE49-F238E27FC236}">
                <a16:creationId xmlns:a16="http://schemas.microsoft.com/office/drawing/2014/main" id="{7FDC6B06-8F67-2724-9A2B-AAE129C93939}"/>
              </a:ext>
            </a:extLst>
          </p:cNvPr>
          <p:cNvSpPr txBox="1"/>
          <p:nvPr/>
        </p:nvSpPr>
        <p:spPr>
          <a:xfrm>
            <a:off x="7316781" y="4953000"/>
            <a:ext cx="4698237" cy="369332"/>
          </a:xfrm>
          <a:prstGeom prst="rect">
            <a:avLst/>
          </a:prstGeom>
          <a:noFill/>
        </p:spPr>
        <p:txBody>
          <a:bodyPr wrap="square" rtlCol="0">
            <a:spAutoFit/>
          </a:bodyPr>
          <a:lstStyle/>
          <a:p>
            <a:r>
              <a:rPr lang="en-IN" b="1" dirty="0">
                <a:solidFill>
                  <a:schemeClr val="bg2">
                    <a:lumMod val="50000"/>
                  </a:schemeClr>
                </a:solidFill>
              </a:rPr>
              <a:t>Lime-Stone</a:t>
            </a:r>
            <a:r>
              <a:rPr lang="en-IN" dirty="0">
                <a:solidFill>
                  <a:schemeClr val="bg2">
                    <a:lumMod val="50000"/>
                  </a:schemeClr>
                </a:solidFill>
              </a:rPr>
              <a:t>: 	</a:t>
            </a:r>
            <a:r>
              <a:rPr lang="en-IN" i="1" dirty="0">
                <a:solidFill>
                  <a:schemeClr val="bg2">
                    <a:lumMod val="50000"/>
                  </a:schemeClr>
                </a:solidFill>
              </a:rPr>
              <a:t>Low Friction coefficient</a:t>
            </a:r>
          </a:p>
        </p:txBody>
      </p:sp>
      <p:sp>
        <p:nvSpPr>
          <p:cNvPr id="8" name="TextBox 7">
            <a:extLst>
              <a:ext uri="{FF2B5EF4-FFF2-40B4-BE49-F238E27FC236}">
                <a16:creationId xmlns:a16="http://schemas.microsoft.com/office/drawing/2014/main" id="{6770F1E9-5E81-F2FC-9736-9EDFCA6F5441}"/>
              </a:ext>
            </a:extLst>
          </p:cNvPr>
          <p:cNvSpPr txBox="1"/>
          <p:nvPr/>
        </p:nvSpPr>
        <p:spPr>
          <a:xfrm>
            <a:off x="7316782" y="5443835"/>
            <a:ext cx="4796560" cy="923330"/>
          </a:xfrm>
          <a:prstGeom prst="rect">
            <a:avLst/>
          </a:prstGeom>
          <a:noFill/>
        </p:spPr>
        <p:txBody>
          <a:bodyPr wrap="square" rtlCol="0">
            <a:spAutoFit/>
          </a:bodyPr>
          <a:lstStyle/>
          <a:p>
            <a:r>
              <a:rPr lang="en-IN" b="1" dirty="0">
                <a:solidFill>
                  <a:schemeClr val="bg2">
                    <a:lumMod val="50000"/>
                  </a:schemeClr>
                </a:solidFill>
              </a:rPr>
              <a:t>Irregular Shape: 	</a:t>
            </a:r>
            <a:r>
              <a:rPr lang="en-IN" i="1" dirty="0">
                <a:solidFill>
                  <a:schemeClr val="bg2">
                    <a:lumMod val="50000"/>
                  </a:schemeClr>
                </a:solidFill>
              </a:rPr>
              <a:t>Additional challenges 	            		for vertical stacking</a:t>
            </a:r>
            <a:endParaRPr lang="en-IN" b="1" dirty="0">
              <a:solidFill>
                <a:schemeClr val="bg2">
                  <a:lumMod val="50000"/>
                </a:schemeClr>
              </a:solidFill>
            </a:endParaRPr>
          </a:p>
          <a:p>
            <a:endParaRPr lang="en-IN" dirty="0">
              <a:solidFill>
                <a:schemeClr val="bg2">
                  <a:lumMod val="50000"/>
                </a:schemeClr>
              </a:solidFill>
            </a:endParaRPr>
          </a:p>
        </p:txBody>
      </p:sp>
      <p:sp>
        <p:nvSpPr>
          <p:cNvPr id="10" name="TextBox 9">
            <a:extLst>
              <a:ext uri="{FF2B5EF4-FFF2-40B4-BE49-F238E27FC236}">
                <a16:creationId xmlns:a16="http://schemas.microsoft.com/office/drawing/2014/main" id="{071D652F-6F88-1EE3-4606-1FEB57198B76}"/>
              </a:ext>
            </a:extLst>
          </p:cNvPr>
          <p:cNvSpPr txBox="1"/>
          <p:nvPr/>
        </p:nvSpPr>
        <p:spPr>
          <a:xfrm>
            <a:off x="10948219" y="4522839"/>
            <a:ext cx="808696" cy="369332"/>
          </a:xfrm>
          <a:prstGeom prst="rect">
            <a:avLst/>
          </a:prstGeom>
          <a:noFill/>
        </p:spPr>
        <p:txBody>
          <a:bodyPr wrap="square" rtlCol="0">
            <a:spAutoFit/>
          </a:bodyPr>
          <a:lstStyle/>
          <a:p>
            <a:r>
              <a:rPr lang="en-IN" b="1" dirty="0">
                <a:solidFill>
                  <a:srgbClr val="FF0000"/>
                </a:solidFill>
              </a:rPr>
              <a:t>~ 0.1</a:t>
            </a:r>
          </a:p>
        </p:txBody>
      </p:sp>
    </p:spTree>
    <p:extLst>
      <p:ext uri="{BB962C8B-B14F-4D97-AF65-F5344CB8AC3E}">
        <p14:creationId xmlns:p14="http://schemas.microsoft.com/office/powerpoint/2010/main" val="2858926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252EAE-6723-1FFC-4F97-8F2BE13248F4}"/>
              </a:ext>
            </a:extLst>
          </p:cNvPr>
          <p:cNvPicPr>
            <a:picLocks noChangeAspect="1"/>
          </p:cNvPicPr>
          <p:nvPr/>
        </p:nvPicPr>
        <p:blipFill rotWithShape="1">
          <a:blip r:embed="rId2"/>
          <a:srcRect t="11467" r="79667"/>
          <a:stretch/>
        </p:blipFill>
        <p:spPr>
          <a:xfrm>
            <a:off x="1339122" y="527954"/>
            <a:ext cx="1141702" cy="2341123"/>
          </a:xfrm>
          <a:prstGeom prst="rect">
            <a:avLst/>
          </a:prstGeom>
        </p:spPr>
      </p:pic>
      <p:pic>
        <p:nvPicPr>
          <p:cNvPr id="5" name="Picture 4">
            <a:extLst>
              <a:ext uri="{FF2B5EF4-FFF2-40B4-BE49-F238E27FC236}">
                <a16:creationId xmlns:a16="http://schemas.microsoft.com/office/drawing/2014/main" id="{C2F5606B-9E96-32C7-1ADC-4C8C2EB61144}"/>
              </a:ext>
            </a:extLst>
          </p:cNvPr>
          <p:cNvPicPr>
            <a:picLocks noChangeAspect="1"/>
          </p:cNvPicPr>
          <p:nvPr/>
        </p:nvPicPr>
        <p:blipFill rotWithShape="1">
          <a:blip r:embed="rId2"/>
          <a:srcRect l="19146" r="27057"/>
          <a:stretch/>
        </p:blipFill>
        <p:spPr>
          <a:xfrm>
            <a:off x="4257368" y="527954"/>
            <a:ext cx="2674374" cy="2341123"/>
          </a:xfrm>
          <a:prstGeom prst="rect">
            <a:avLst/>
          </a:prstGeom>
        </p:spPr>
      </p:pic>
      <p:pic>
        <p:nvPicPr>
          <p:cNvPr id="7" name="Picture 6">
            <a:extLst>
              <a:ext uri="{FF2B5EF4-FFF2-40B4-BE49-F238E27FC236}">
                <a16:creationId xmlns:a16="http://schemas.microsoft.com/office/drawing/2014/main" id="{D8D0B10C-CDEE-C0D2-E0F6-AEE2169B8426}"/>
              </a:ext>
            </a:extLst>
          </p:cNvPr>
          <p:cNvPicPr>
            <a:picLocks noChangeAspect="1"/>
          </p:cNvPicPr>
          <p:nvPr/>
        </p:nvPicPr>
        <p:blipFill rotWithShape="1">
          <a:blip r:embed="rId2"/>
          <a:srcRect l="72152"/>
          <a:stretch/>
        </p:blipFill>
        <p:spPr>
          <a:xfrm>
            <a:off x="9271824" y="527954"/>
            <a:ext cx="1384409" cy="2341123"/>
          </a:xfrm>
          <a:prstGeom prst="rect">
            <a:avLst/>
          </a:prstGeom>
        </p:spPr>
      </p:pic>
      <p:sp>
        <p:nvSpPr>
          <p:cNvPr id="11" name="TextBox 10">
            <a:extLst>
              <a:ext uri="{FF2B5EF4-FFF2-40B4-BE49-F238E27FC236}">
                <a16:creationId xmlns:a16="http://schemas.microsoft.com/office/drawing/2014/main" id="{DD301B57-57E0-EDDD-62D2-5B2D2650D48E}"/>
              </a:ext>
            </a:extLst>
          </p:cNvPr>
          <p:cNvSpPr txBox="1"/>
          <p:nvPr/>
        </p:nvSpPr>
        <p:spPr>
          <a:xfrm>
            <a:off x="893591" y="3059668"/>
            <a:ext cx="2032763" cy="369332"/>
          </a:xfrm>
          <a:prstGeom prst="rect">
            <a:avLst/>
          </a:prstGeom>
          <a:noFill/>
        </p:spPr>
        <p:txBody>
          <a:bodyPr wrap="square" rtlCol="0">
            <a:spAutoFit/>
          </a:bodyPr>
          <a:lstStyle/>
          <a:p>
            <a:r>
              <a:rPr lang="en-IN" dirty="0">
                <a:solidFill>
                  <a:schemeClr val="accent4">
                    <a:lumMod val="75000"/>
                  </a:schemeClr>
                </a:solidFill>
              </a:rPr>
              <a:t>Operating Station</a:t>
            </a:r>
          </a:p>
        </p:txBody>
      </p:sp>
      <p:sp>
        <p:nvSpPr>
          <p:cNvPr id="12" name="TextBox 11">
            <a:extLst>
              <a:ext uri="{FF2B5EF4-FFF2-40B4-BE49-F238E27FC236}">
                <a16:creationId xmlns:a16="http://schemas.microsoft.com/office/drawing/2014/main" id="{DE7FC1D0-6014-C63F-C4C6-7C0283DFA723}"/>
              </a:ext>
            </a:extLst>
          </p:cNvPr>
          <p:cNvSpPr txBox="1"/>
          <p:nvPr/>
        </p:nvSpPr>
        <p:spPr>
          <a:xfrm>
            <a:off x="3552876" y="3059668"/>
            <a:ext cx="4083357" cy="369332"/>
          </a:xfrm>
          <a:prstGeom prst="rect">
            <a:avLst/>
          </a:prstGeom>
          <a:noFill/>
        </p:spPr>
        <p:txBody>
          <a:bodyPr wrap="square" rtlCol="0">
            <a:spAutoFit/>
          </a:bodyPr>
          <a:lstStyle/>
          <a:p>
            <a:r>
              <a:rPr lang="en-IN" dirty="0">
                <a:solidFill>
                  <a:schemeClr val="accent4">
                    <a:lumMod val="75000"/>
                  </a:schemeClr>
                </a:solidFill>
              </a:rPr>
              <a:t>UR10 with ROBOTIQ 3-Finger Gripper</a:t>
            </a:r>
          </a:p>
        </p:txBody>
      </p:sp>
      <p:sp>
        <p:nvSpPr>
          <p:cNvPr id="13" name="TextBox 12">
            <a:extLst>
              <a:ext uri="{FF2B5EF4-FFF2-40B4-BE49-F238E27FC236}">
                <a16:creationId xmlns:a16="http://schemas.microsoft.com/office/drawing/2014/main" id="{050D9A64-A42C-E62B-A71C-CE4A6930BB37}"/>
              </a:ext>
            </a:extLst>
          </p:cNvPr>
          <p:cNvSpPr txBox="1"/>
          <p:nvPr/>
        </p:nvSpPr>
        <p:spPr>
          <a:xfrm>
            <a:off x="8029549" y="3059668"/>
            <a:ext cx="4199845" cy="369332"/>
          </a:xfrm>
          <a:prstGeom prst="rect">
            <a:avLst/>
          </a:prstGeom>
          <a:noFill/>
        </p:spPr>
        <p:txBody>
          <a:bodyPr wrap="square" rtlCol="0">
            <a:spAutoFit/>
          </a:bodyPr>
          <a:lstStyle/>
          <a:p>
            <a:r>
              <a:rPr lang="en-IN" dirty="0">
                <a:solidFill>
                  <a:schemeClr val="accent4">
                    <a:lumMod val="75000"/>
                  </a:schemeClr>
                </a:solidFill>
              </a:rPr>
              <a:t>Intel Real-Sense SR300 RGB-D camera</a:t>
            </a:r>
          </a:p>
        </p:txBody>
      </p:sp>
      <p:sp>
        <p:nvSpPr>
          <p:cNvPr id="14" name="TextBox 13">
            <a:extLst>
              <a:ext uri="{FF2B5EF4-FFF2-40B4-BE49-F238E27FC236}">
                <a16:creationId xmlns:a16="http://schemas.microsoft.com/office/drawing/2014/main" id="{BA005994-78BD-1930-6F16-38415C73885B}"/>
              </a:ext>
            </a:extLst>
          </p:cNvPr>
          <p:cNvSpPr txBox="1"/>
          <p:nvPr/>
        </p:nvSpPr>
        <p:spPr>
          <a:xfrm>
            <a:off x="7969857" y="527954"/>
            <a:ext cx="1301967" cy="1200329"/>
          </a:xfrm>
          <a:prstGeom prst="rect">
            <a:avLst/>
          </a:prstGeom>
          <a:noFill/>
        </p:spPr>
        <p:txBody>
          <a:bodyPr wrap="square" rtlCol="0">
            <a:spAutoFit/>
          </a:bodyPr>
          <a:lstStyle/>
          <a:p>
            <a:r>
              <a:rPr lang="en-IN" dirty="0">
                <a:solidFill>
                  <a:schemeClr val="accent4">
                    <a:lumMod val="75000"/>
                  </a:schemeClr>
                </a:solidFill>
              </a:rPr>
              <a:t>FT150 Force-Torque Sensor</a:t>
            </a:r>
          </a:p>
        </p:txBody>
      </p:sp>
      <p:pic>
        <p:nvPicPr>
          <p:cNvPr id="9" name="Picture 8">
            <a:extLst>
              <a:ext uri="{FF2B5EF4-FFF2-40B4-BE49-F238E27FC236}">
                <a16:creationId xmlns:a16="http://schemas.microsoft.com/office/drawing/2014/main" id="{0AC48A04-2ADA-EA19-84E2-CA6C32C034EF}"/>
              </a:ext>
            </a:extLst>
          </p:cNvPr>
          <p:cNvPicPr>
            <a:picLocks noChangeAspect="1"/>
          </p:cNvPicPr>
          <p:nvPr/>
        </p:nvPicPr>
        <p:blipFill>
          <a:blip r:embed="rId2">
            <a:alphaModFix/>
          </a:blip>
          <a:stretch>
            <a:fillRect/>
          </a:stretch>
        </p:blipFill>
        <p:spPr>
          <a:xfrm>
            <a:off x="20426" y="471635"/>
            <a:ext cx="12151147" cy="5722374"/>
          </a:xfrm>
          <a:prstGeom prst="rect">
            <a:avLst/>
          </a:prstGeom>
        </p:spPr>
      </p:pic>
    </p:spTree>
    <p:extLst>
      <p:ext uri="{BB962C8B-B14F-4D97-AF65-F5344CB8AC3E}">
        <p14:creationId xmlns:p14="http://schemas.microsoft.com/office/powerpoint/2010/main" val="3768137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p:cTn id="34" dur="500" fill="hold"/>
                                        <p:tgtEl>
                                          <p:spTgt spid="9"/>
                                        </p:tgtEl>
                                        <p:attrNameLst>
                                          <p:attrName>ppt_w</p:attrName>
                                        </p:attrNameLst>
                                      </p:cBhvr>
                                      <p:tavLst>
                                        <p:tav tm="0">
                                          <p:val>
                                            <p:fltVal val="0"/>
                                          </p:val>
                                        </p:tav>
                                        <p:tav tm="100000">
                                          <p:val>
                                            <p:strVal val="#ppt_w"/>
                                          </p:val>
                                        </p:tav>
                                      </p:tavLst>
                                    </p:anim>
                                    <p:anim calcmode="lin" valueType="num">
                                      <p:cBhvr>
                                        <p:cTn id="35" dur="500" fill="hold"/>
                                        <p:tgtEl>
                                          <p:spTgt spid="9"/>
                                        </p:tgtEl>
                                        <p:attrNameLst>
                                          <p:attrName>ppt_h</p:attrName>
                                        </p:attrNameLst>
                                      </p:cBhvr>
                                      <p:tavLst>
                                        <p:tav tm="0">
                                          <p:val>
                                            <p:fltVal val="0"/>
                                          </p:val>
                                        </p:tav>
                                        <p:tav tm="100000">
                                          <p:val>
                                            <p:strVal val="#ppt_h"/>
                                          </p:val>
                                        </p:tav>
                                      </p:tavLst>
                                    </p:anim>
                                    <p:animEffect transition="in" filter="fade">
                                      <p:cBhvr>
                                        <p:cTn id="3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pattFill prst="pct10">
          <a:fgClr>
            <a:schemeClr val="bg2"/>
          </a:fgClr>
          <a:bgClr>
            <a:schemeClr val="bg1"/>
          </a:bgClr>
        </a:patt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06839461-E632-FCBE-89EB-CE156C26ABD0}"/>
              </a:ext>
            </a:extLst>
          </p:cNvPr>
          <p:cNvGrpSpPr/>
          <p:nvPr/>
        </p:nvGrpSpPr>
        <p:grpSpPr>
          <a:xfrm>
            <a:off x="221064" y="1114881"/>
            <a:ext cx="1977378" cy="1536196"/>
            <a:chOff x="221064" y="3629487"/>
            <a:chExt cx="1977378" cy="1536196"/>
          </a:xfrm>
        </p:grpSpPr>
        <p:pic>
          <p:nvPicPr>
            <p:cNvPr id="13" name="Picture 12">
              <a:extLst>
                <a:ext uri="{FF2B5EF4-FFF2-40B4-BE49-F238E27FC236}">
                  <a16:creationId xmlns:a16="http://schemas.microsoft.com/office/drawing/2014/main" id="{1CF131A1-B02E-022A-31CE-C83ECCF5D490}"/>
                </a:ext>
              </a:extLst>
            </p:cNvPr>
            <p:cNvPicPr>
              <a:picLocks noChangeAspect="1"/>
            </p:cNvPicPr>
            <p:nvPr/>
          </p:nvPicPr>
          <p:blipFill rotWithShape="1">
            <a:blip r:embed="rId2"/>
            <a:srcRect l="14640" t="15229" r="67288" b="55706"/>
            <a:stretch/>
          </p:blipFill>
          <p:spPr>
            <a:xfrm>
              <a:off x="221064" y="3658189"/>
              <a:ext cx="458755" cy="494578"/>
            </a:xfrm>
            <a:prstGeom prst="rect">
              <a:avLst/>
            </a:prstGeom>
          </p:spPr>
        </p:pic>
        <p:pic>
          <p:nvPicPr>
            <p:cNvPr id="15" name="Picture 14">
              <a:extLst>
                <a:ext uri="{FF2B5EF4-FFF2-40B4-BE49-F238E27FC236}">
                  <a16:creationId xmlns:a16="http://schemas.microsoft.com/office/drawing/2014/main" id="{3C4FFE1D-0552-6480-7EA5-3F573AC712B6}"/>
                </a:ext>
              </a:extLst>
            </p:cNvPr>
            <p:cNvPicPr>
              <a:picLocks noChangeAspect="1"/>
            </p:cNvPicPr>
            <p:nvPr/>
          </p:nvPicPr>
          <p:blipFill rotWithShape="1">
            <a:blip r:embed="rId2"/>
            <a:srcRect l="69380" t="11119" r="5145" b="54354"/>
            <a:stretch/>
          </p:blipFill>
          <p:spPr>
            <a:xfrm>
              <a:off x="1604601" y="3629487"/>
              <a:ext cx="593841" cy="539553"/>
            </a:xfrm>
            <a:prstGeom prst="rect">
              <a:avLst/>
            </a:prstGeom>
          </p:spPr>
        </p:pic>
        <p:pic>
          <p:nvPicPr>
            <p:cNvPr id="16" name="Picture 15">
              <a:extLst>
                <a:ext uri="{FF2B5EF4-FFF2-40B4-BE49-F238E27FC236}">
                  <a16:creationId xmlns:a16="http://schemas.microsoft.com/office/drawing/2014/main" id="{FC6DAD65-DE41-1ECA-6ECE-FA1837812993}"/>
                </a:ext>
              </a:extLst>
            </p:cNvPr>
            <p:cNvPicPr>
              <a:picLocks noChangeAspect="1"/>
            </p:cNvPicPr>
            <p:nvPr/>
          </p:nvPicPr>
          <p:blipFill rotWithShape="1">
            <a:blip r:embed="rId2"/>
            <a:srcRect l="10213" t="45093" r="72017" b="9321"/>
            <a:stretch/>
          </p:blipFill>
          <p:spPr>
            <a:xfrm>
              <a:off x="268360" y="4453319"/>
              <a:ext cx="414214" cy="712364"/>
            </a:xfrm>
            <a:prstGeom prst="rect">
              <a:avLst/>
            </a:prstGeom>
          </p:spPr>
        </p:pic>
        <p:pic>
          <p:nvPicPr>
            <p:cNvPr id="17" name="Picture 16">
              <a:extLst>
                <a:ext uri="{FF2B5EF4-FFF2-40B4-BE49-F238E27FC236}">
                  <a16:creationId xmlns:a16="http://schemas.microsoft.com/office/drawing/2014/main" id="{267F3CF2-9663-D8DC-A17F-6B7389A77C2B}"/>
                </a:ext>
              </a:extLst>
            </p:cNvPr>
            <p:cNvPicPr>
              <a:picLocks noChangeAspect="1"/>
            </p:cNvPicPr>
            <p:nvPr/>
          </p:nvPicPr>
          <p:blipFill rotWithShape="1">
            <a:blip r:embed="rId2"/>
            <a:srcRect l="34814" t="16859" r="34760" b="58914"/>
            <a:stretch/>
          </p:blipFill>
          <p:spPr>
            <a:xfrm>
              <a:off x="782794" y="3717233"/>
              <a:ext cx="709249" cy="378583"/>
            </a:xfrm>
            <a:prstGeom prst="rect">
              <a:avLst/>
            </a:prstGeom>
          </p:spPr>
        </p:pic>
        <p:pic>
          <p:nvPicPr>
            <p:cNvPr id="18" name="Picture 17">
              <a:extLst>
                <a:ext uri="{FF2B5EF4-FFF2-40B4-BE49-F238E27FC236}">
                  <a16:creationId xmlns:a16="http://schemas.microsoft.com/office/drawing/2014/main" id="{0AE118FA-CF49-FBD6-B1B8-8E0A4A466158}"/>
                </a:ext>
              </a:extLst>
            </p:cNvPr>
            <p:cNvPicPr>
              <a:picLocks noChangeAspect="1"/>
            </p:cNvPicPr>
            <p:nvPr/>
          </p:nvPicPr>
          <p:blipFill rotWithShape="1">
            <a:blip r:embed="rId2"/>
            <a:srcRect l="39637" t="46785" r="38963" b="18687"/>
            <a:stretch/>
          </p:blipFill>
          <p:spPr>
            <a:xfrm>
              <a:off x="821342" y="4541086"/>
              <a:ext cx="498841" cy="539553"/>
            </a:xfrm>
            <a:prstGeom prst="rect">
              <a:avLst/>
            </a:prstGeom>
          </p:spPr>
        </p:pic>
        <p:pic>
          <p:nvPicPr>
            <p:cNvPr id="19" name="Picture 18">
              <a:extLst>
                <a:ext uri="{FF2B5EF4-FFF2-40B4-BE49-F238E27FC236}">
                  <a16:creationId xmlns:a16="http://schemas.microsoft.com/office/drawing/2014/main" id="{97B526EC-3C50-43BE-A7DF-D2D1CBD1B5FF}"/>
                </a:ext>
              </a:extLst>
            </p:cNvPr>
            <p:cNvPicPr>
              <a:picLocks noChangeAspect="1"/>
            </p:cNvPicPr>
            <p:nvPr/>
          </p:nvPicPr>
          <p:blipFill rotWithShape="1">
            <a:blip r:embed="rId2"/>
            <a:srcRect l="69380" t="49921" r="7375" b="15552"/>
            <a:stretch/>
          </p:blipFill>
          <p:spPr>
            <a:xfrm>
              <a:off x="1446565" y="4539341"/>
              <a:ext cx="541863" cy="539553"/>
            </a:xfrm>
            <a:prstGeom prst="rect">
              <a:avLst/>
            </a:prstGeom>
          </p:spPr>
        </p:pic>
      </p:grpSp>
      <p:sp>
        <p:nvSpPr>
          <p:cNvPr id="20" name="Arrow: Right 19">
            <a:extLst>
              <a:ext uri="{FF2B5EF4-FFF2-40B4-BE49-F238E27FC236}">
                <a16:creationId xmlns:a16="http://schemas.microsoft.com/office/drawing/2014/main" id="{F4D393EB-5B92-B035-3DEC-610EF23607E6}"/>
              </a:ext>
            </a:extLst>
          </p:cNvPr>
          <p:cNvSpPr/>
          <p:nvPr/>
        </p:nvSpPr>
        <p:spPr>
          <a:xfrm>
            <a:off x="2582365" y="1681226"/>
            <a:ext cx="1106407" cy="37030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3" name="Straight Arrow Connector 22">
            <a:extLst>
              <a:ext uri="{FF2B5EF4-FFF2-40B4-BE49-F238E27FC236}">
                <a16:creationId xmlns:a16="http://schemas.microsoft.com/office/drawing/2014/main" id="{D083430F-3C61-C030-A888-1E45FBA2382C}"/>
              </a:ext>
            </a:extLst>
          </p:cNvPr>
          <p:cNvCxnSpPr>
            <a:cxnSpLocks/>
          </p:cNvCxnSpPr>
          <p:nvPr/>
        </p:nvCxnSpPr>
        <p:spPr>
          <a:xfrm>
            <a:off x="3034145" y="2024735"/>
            <a:ext cx="0" cy="14042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38F48CB-5E99-7DF2-F3D9-A1F71B7A7F9D}"/>
              </a:ext>
            </a:extLst>
          </p:cNvPr>
          <p:cNvSpPr txBox="1"/>
          <p:nvPr/>
        </p:nvSpPr>
        <p:spPr>
          <a:xfrm>
            <a:off x="2101899" y="3512237"/>
            <a:ext cx="1864491" cy="584775"/>
          </a:xfrm>
          <a:prstGeom prst="rect">
            <a:avLst/>
          </a:prstGeom>
          <a:noFill/>
        </p:spPr>
        <p:txBody>
          <a:bodyPr wrap="square" rtlCol="0">
            <a:spAutoFit/>
          </a:bodyPr>
          <a:lstStyle/>
          <a:p>
            <a:r>
              <a:rPr lang="en-IN" sz="1600" b="1" dirty="0"/>
              <a:t>Random Selection of 4 stones</a:t>
            </a:r>
          </a:p>
        </p:txBody>
      </p:sp>
      <p:grpSp>
        <p:nvGrpSpPr>
          <p:cNvPr id="25" name="Group 24">
            <a:extLst>
              <a:ext uri="{FF2B5EF4-FFF2-40B4-BE49-F238E27FC236}">
                <a16:creationId xmlns:a16="http://schemas.microsoft.com/office/drawing/2014/main" id="{762D52A2-BEA6-05DD-8C86-DC754F7F7A90}"/>
              </a:ext>
            </a:extLst>
          </p:cNvPr>
          <p:cNvGrpSpPr/>
          <p:nvPr/>
        </p:nvGrpSpPr>
        <p:grpSpPr>
          <a:xfrm>
            <a:off x="4150585" y="923162"/>
            <a:ext cx="1945415" cy="1727915"/>
            <a:chOff x="6975373" y="3264663"/>
            <a:chExt cx="2476673" cy="3420044"/>
          </a:xfrm>
        </p:grpSpPr>
        <p:pic>
          <p:nvPicPr>
            <p:cNvPr id="26" name="Picture 25" descr="A diagram of a rock formation&#10;&#10;Description automatically generated">
              <a:extLst>
                <a:ext uri="{FF2B5EF4-FFF2-40B4-BE49-F238E27FC236}">
                  <a16:creationId xmlns:a16="http://schemas.microsoft.com/office/drawing/2014/main" id="{53F3F4FD-9361-69EF-F9B6-D608FCD7ADE6}"/>
                </a:ext>
              </a:extLst>
            </p:cNvPr>
            <p:cNvPicPr>
              <a:picLocks noChangeAspect="1"/>
            </p:cNvPicPr>
            <p:nvPr/>
          </p:nvPicPr>
          <p:blipFill rotWithShape="1">
            <a:blip r:embed="rId3">
              <a:extLst>
                <a:ext uri="{28A0092B-C50C-407E-A947-70E740481C1C}">
                  <a14:useLocalDpi xmlns:a14="http://schemas.microsoft.com/office/drawing/2010/main" val="0"/>
                </a:ext>
              </a:extLst>
            </a:blip>
            <a:srcRect l="4436" t="18422" r="51627" b="3763"/>
            <a:stretch/>
          </p:blipFill>
          <p:spPr>
            <a:xfrm>
              <a:off x="7393859" y="4787081"/>
              <a:ext cx="1858296" cy="1897626"/>
            </a:xfrm>
            <a:prstGeom prst="rect">
              <a:avLst/>
            </a:prstGeom>
          </p:spPr>
        </p:pic>
        <p:pic>
          <p:nvPicPr>
            <p:cNvPr id="27" name="Picture 26" descr="A diagram of a rock formation&#10;&#10;Description automatically generated">
              <a:extLst>
                <a:ext uri="{FF2B5EF4-FFF2-40B4-BE49-F238E27FC236}">
                  <a16:creationId xmlns:a16="http://schemas.microsoft.com/office/drawing/2014/main" id="{82D47EE7-FA94-4C55-7A04-359B9189DE88}"/>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55696" t="4944" r="5715" b="56753"/>
            <a:stretch/>
          </p:blipFill>
          <p:spPr>
            <a:xfrm rot="16200000">
              <a:off x="6662611" y="4106615"/>
              <a:ext cx="1462496" cy="836972"/>
            </a:xfrm>
            <a:prstGeom prst="rect">
              <a:avLst/>
            </a:prstGeom>
          </p:spPr>
        </p:pic>
        <p:pic>
          <p:nvPicPr>
            <p:cNvPr id="28" name="Picture 27" descr="A diagram of a rock formation&#10;&#10;Description automatically generated">
              <a:extLst>
                <a:ext uri="{FF2B5EF4-FFF2-40B4-BE49-F238E27FC236}">
                  <a16:creationId xmlns:a16="http://schemas.microsoft.com/office/drawing/2014/main" id="{65F17D6D-0619-76C2-5855-649C0610786B}"/>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55696" t="4944" r="5715" b="56753"/>
            <a:stretch/>
          </p:blipFill>
          <p:spPr>
            <a:xfrm>
              <a:off x="7819507" y="4106615"/>
              <a:ext cx="1462496" cy="836972"/>
            </a:xfrm>
            <a:prstGeom prst="rect">
              <a:avLst/>
            </a:prstGeom>
          </p:spPr>
        </p:pic>
        <p:pic>
          <p:nvPicPr>
            <p:cNvPr id="29" name="Picture 28" descr="A diagram of a rock formation&#10;&#10;Description automatically generated">
              <a:extLst>
                <a:ext uri="{FF2B5EF4-FFF2-40B4-BE49-F238E27FC236}">
                  <a16:creationId xmlns:a16="http://schemas.microsoft.com/office/drawing/2014/main" id="{63E900DC-364D-DF57-6E6D-F6EAD9CC169D}"/>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55696" t="4944" r="5715" b="56753"/>
            <a:stretch/>
          </p:blipFill>
          <p:spPr>
            <a:xfrm rot="2847796">
              <a:off x="8302312" y="3577425"/>
              <a:ext cx="1462496" cy="836972"/>
            </a:xfrm>
            <a:prstGeom prst="rect">
              <a:avLst/>
            </a:prstGeom>
          </p:spPr>
        </p:pic>
      </p:grpSp>
      <p:sp>
        <p:nvSpPr>
          <p:cNvPr id="30" name="TextBox 29">
            <a:extLst>
              <a:ext uri="{FF2B5EF4-FFF2-40B4-BE49-F238E27FC236}">
                <a16:creationId xmlns:a16="http://schemas.microsoft.com/office/drawing/2014/main" id="{48349F60-29B8-6ACE-E003-D717C33D35B4}"/>
              </a:ext>
            </a:extLst>
          </p:cNvPr>
          <p:cNvSpPr txBox="1"/>
          <p:nvPr/>
        </p:nvSpPr>
        <p:spPr>
          <a:xfrm>
            <a:off x="268360" y="496957"/>
            <a:ext cx="2052644" cy="369332"/>
          </a:xfrm>
          <a:prstGeom prst="rect">
            <a:avLst/>
          </a:prstGeom>
          <a:noFill/>
        </p:spPr>
        <p:txBody>
          <a:bodyPr wrap="square" rtlCol="0">
            <a:spAutoFit/>
          </a:bodyPr>
          <a:lstStyle/>
          <a:p>
            <a:r>
              <a:rPr lang="en-IN" b="1" dirty="0">
                <a:solidFill>
                  <a:schemeClr val="accent4">
                    <a:lumMod val="75000"/>
                  </a:schemeClr>
                </a:solidFill>
              </a:rPr>
              <a:t>Localized Stones</a:t>
            </a:r>
          </a:p>
        </p:txBody>
      </p:sp>
      <p:sp>
        <p:nvSpPr>
          <p:cNvPr id="31" name="TextBox 30">
            <a:extLst>
              <a:ext uri="{FF2B5EF4-FFF2-40B4-BE49-F238E27FC236}">
                <a16:creationId xmlns:a16="http://schemas.microsoft.com/office/drawing/2014/main" id="{6AF8B7D5-2728-6E84-5AAE-0DCC9AD57304}"/>
              </a:ext>
            </a:extLst>
          </p:cNvPr>
          <p:cNvSpPr txBox="1"/>
          <p:nvPr/>
        </p:nvSpPr>
        <p:spPr>
          <a:xfrm>
            <a:off x="3753023" y="496957"/>
            <a:ext cx="2985712" cy="369332"/>
          </a:xfrm>
          <a:prstGeom prst="rect">
            <a:avLst/>
          </a:prstGeom>
          <a:noFill/>
        </p:spPr>
        <p:txBody>
          <a:bodyPr wrap="square" rtlCol="0">
            <a:spAutoFit/>
          </a:bodyPr>
          <a:lstStyle/>
          <a:p>
            <a:r>
              <a:rPr lang="en-IN" b="1" dirty="0">
                <a:solidFill>
                  <a:schemeClr val="accent4">
                    <a:lumMod val="75000"/>
                  </a:schemeClr>
                </a:solidFill>
              </a:rPr>
              <a:t>Pose Searching Algorithm</a:t>
            </a:r>
          </a:p>
        </p:txBody>
      </p:sp>
      <p:sp>
        <p:nvSpPr>
          <p:cNvPr id="32" name="Arrow: Right 31">
            <a:extLst>
              <a:ext uri="{FF2B5EF4-FFF2-40B4-BE49-F238E27FC236}">
                <a16:creationId xmlns:a16="http://schemas.microsoft.com/office/drawing/2014/main" id="{D5708DDB-CCB1-F2B8-209A-3AF9F3DB56CD}"/>
              </a:ext>
            </a:extLst>
          </p:cNvPr>
          <p:cNvSpPr/>
          <p:nvPr/>
        </p:nvSpPr>
        <p:spPr>
          <a:xfrm>
            <a:off x="6243273" y="1684541"/>
            <a:ext cx="1106407" cy="37030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3" name="Straight Arrow Connector 32">
            <a:extLst>
              <a:ext uri="{FF2B5EF4-FFF2-40B4-BE49-F238E27FC236}">
                <a16:creationId xmlns:a16="http://schemas.microsoft.com/office/drawing/2014/main" id="{240D25E1-C0C3-3089-C541-E6DF2310D0F7}"/>
              </a:ext>
            </a:extLst>
          </p:cNvPr>
          <p:cNvCxnSpPr>
            <a:cxnSpLocks/>
          </p:cNvCxnSpPr>
          <p:nvPr/>
        </p:nvCxnSpPr>
        <p:spPr>
          <a:xfrm flipH="1">
            <a:off x="6695052" y="2028050"/>
            <a:ext cx="1" cy="1400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19D14681-E52A-F765-B2C9-6868C071F703}"/>
              </a:ext>
            </a:extLst>
          </p:cNvPr>
          <p:cNvSpPr txBox="1"/>
          <p:nvPr/>
        </p:nvSpPr>
        <p:spPr>
          <a:xfrm>
            <a:off x="5762807" y="3515552"/>
            <a:ext cx="1864491" cy="338554"/>
          </a:xfrm>
          <a:prstGeom prst="rect">
            <a:avLst/>
          </a:prstGeom>
          <a:noFill/>
        </p:spPr>
        <p:txBody>
          <a:bodyPr wrap="square" rtlCol="0">
            <a:spAutoFit/>
          </a:bodyPr>
          <a:lstStyle/>
          <a:p>
            <a:r>
              <a:rPr lang="en-IN" sz="1600" b="1" dirty="0"/>
              <a:t>Next Stable Stack</a:t>
            </a:r>
          </a:p>
        </p:txBody>
      </p:sp>
      <p:pic>
        <p:nvPicPr>
          <p:cNvPr id="41" name="Picture 40" descr="A table with text and numbers&#10;&#10;Description automatically generated">
            <a:extLst>
              <a:ext uri="{FF2B5EF4-FFF2-40B4-BE49-F238E27FC236}">
                <a16:creationId xmlns:a16="http://schemas.microsoft.com/office/drawing/2014/main" id="{2C6AC7F4-74C1-666B-4AA0-89FA41E6D3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54" y="4291968"/>
            <a:ext cx="6602330" cy="2192874"/>
          </a:xfrm>
          <a:prstGeom prst="rect">
            <a:avLst/>
          </a:prstGeom>
        </p:spPr>
      </p:pic>
      <p:sp>
        <p:nvSpPr>
          <p:cNvPr id="44" name="TextBox 43">
            <a:extLst>
              <a:ext uri="{FF2B5EF4-FFF2-40B4-BE49-F238E27FC236}">
                <a16:creationId xmlns:a16="http://schemas.microsoft.com/office/drawing/2014/main" id="{7CBB2C68-4ECD-834C-A835-99DA8E5C66B2}"/>
              </a:ext>
            </a:extLst>
          </p:cNvPr>
          <p:cNvSpPr txBox="1"/>
          <p:nvPr/>
        </p:nvSpPr>
        <p:spPr>
          <a:xfrm>
            <a:off x="1146093" y="6440130"/>
            <a:ext cx="4439733" cy="400110"/>
          </a:xfrm>
          <a:prstGeom prst="rect">
            <a:avLst/>
          </a:prstGeom>
          <a:noFill/>
        </p:spPr>
        <p:txBody>
          <a:bodyPr wrap="square" rtlCol="0">
            <a:spAutoFit/>
          </a:bodyPr>
          <a:lstStyle/>
          <a:p>
            <a:r>
              <a:rPr lang="en-IN" sz="2000" b="1" dirty="0"/>
              <a:t>Weights, Area, Force, Kinetic Energy</a:t>
            </a:r>
          </a:p>
        </p:txBody>
      </p:sp>
      <p:pic>
        <p:nvPicPr>
          <p:cNvPr id="47" name="Picture 46">
            <a:extLst>
              <a:ext uri="{FF2B5EF4-FFF2-40B4-BE49-F238E27FC236}">
                <a16:creationId xmlns:a16="http://schemas.microsoft.com/office/drawing/2014/main" id="{5F6DC476-531A-6521-FD44-6D221E5F0903}"/>
              </a:ext>
            </a:extLst>
          </p:cNvPr>
          <p:cNvPicPr>
            <a:picLocks noChangeAspect="1"/>
          </p:cNvPicPr>
          <p:nvPr/>
        </p:nvPicPr>
        <p:blipFill rotWithShape="1">
          <a:blip r:embed="rId5"/>
          <a:srcRect l="21369" r="2616"/>
          <a:stretch/>
        </p:blipFill>
        <p:spPr>
          <a:xfrm>
            <a:off x="7884875" y="718242"/>
            <a:ext cx="3778898" cy="2341123"/>
          </a:xfrm>
          <a:prstGeom prst="rect">
            <a:avLst/>
          </a:prstGeom>
        </p:spPr>
      </p:pic>
      <p:sp>
        <p:nvSpPr>
          <p:cNvPr id="48" name="TextBox 47">
            <a:extLst>
              <a:ext uri="{FF2B5EF4-FFF2-40B4-BE49-F238E27FC236}">
                <a16:creationId xmlns:a16="http://schemas.microsoft.com/office/drawing/2014/main" id="{03AE8610-9D8E-18B3-6117-B992AB432511}"/>
              </a:ext>
            </a:extLst>
          </p:cNvPr>
          <p:cNvSpPr txBox="1"/>
          <p:nvPr/>
        </p:nvSpPr>
        <p:spPr>
          <a:xfrm>
            <a:off x="8851785" y="347872"/>
            <a:ext cx="1862597" cy="369332"/>
          </a:xfrm>
          <a:prstGeom prst="rect">
            <a:avLst/>
          </a:prstGeom>
          <a:noFill/>
        </p:spPr>
        <p:txBody>
          <a:bodyPr wrap="square" rtlCol="0">
            <a:spAutoFit/>
          </a:bodyPr>
          <a:lstStyle/>
          <a:p>
            <a:r>
              <a:rPr lang="en-IN" b="1" dirty="0">
                <a:solidFill>
                  <a:schemeClr val="accent4">
                    <a:lumMod val="75000"/>
                  </a:schemeClr>
                </a:solidFill>
              </a:rPr>
              <a:t>Motion Planning</a:t>
            </a:r>
          </a:p>
        </p:txBody>
      </p:sp>
    </p:spTree>
    <p:extLst>
      <p:ext uri="{BB962C8B-B14F-4D97-AF65-F5344CB8AC3E}">
        <p14:creationId xmlns:p14="http://schemas.microsoft.com/office/powerpoint/2010/main" val="1772414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fade">
                                      <p:cBhvr>
                                        <p:cTn id="25" dur="500"/>
                                        <p:tgtEl>
                                          <p:spTgt spid="3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par>
                                <p:cTn id="29" presetID="10" presetClass="entr" presetSubtype="0" fill="hold" nodeType="with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par>
                                <p:cTn id="35" presetID="10" presetClass="entr" presetSubtype="0" fill="hold" nodeType="with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500"/>
                                        <p:tgtEl>
                                          <p:spTgt spid="4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fade">
                                      <p:cBhvr>
                                        <p:cTn id="40" dur="500"/>
                                        <p:tgtEl>
                                          <p:spTgt spid="44"/>
                                        </p:tgtEl>
                                      </p:cBhvr>
                                    </p:animEffect>
                                  </p:childTnLst>
                                </p:cTn>
                              </p:par>
                              <p:par>
                                <p:cTn id="41" presetID="10" presetClass="entr" presetSubtype="0" fill="hold" nodeType="with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500"/>
                                        <p:tgtEl>
                                          <p:spTgt spid="4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8"/>
                                        </p:tgtEl>
                                        <p:attrNameLst>
                                          <p:attrName>style.visibility</p:attrName>
                                        </p:attrNameLst>
                                      </p:cBhvr>
                                      <p:to>
                                        <p:strVal val="visible"/>
                                      </p:to>
                                    </p:set>
                                    <p:animEffect transition="in" filter="fade">
                                      <p:cBhvr>
                                        <p:cTn id="46"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4" grpId="0"/>
      <p:bldP spid="30" grpId="0"/>
      <p:bldP spid="31" grpId="0"/>
      <p:bldP spid="32" grpId="0" animBg="1"/>
      <p:bldP spid="34" grpId="0"/>
      <p:bldP spid="44" grpId="0"/>
      <p:bldP spid="48"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pattFill prst="pct10">
          <a:fgClr>
            <a:schemeClr val="bg2"/>
          </a:fgClr>
          <a:bgClr>
            <a:schemeClr val="bg1"/>
          </a:bgClr>
        </a:patt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7B7386-CE18-CC35-7DB4-A2FEB4F81EE0}"/>
              </a:ext>
            </a:extLst>
          </p:cNvPr>
          <p:cNvSpPr txBox="1"/>
          <p:nvPr/>
        </p:nvSpPr>
        <p:spPr>
          <a:xfrm>
            <a:off x="601801" y="294968"/>
            <a:ext cx="3114793" cy="837915"/>
          </a:xfrm>
          <a:prstGeom prst="rect">
            <a:avLst/>
          </a:prstGeom>
          <a:noFill/>
        </p:spPr>
        <p:txBody>
          <a:bodyPr vert="horz" lIns="91440" tIns="45720" rIns="91440" bIns="45720" rtlCol="0" anchor="ctr">
            <a:normAutofit fontScale="92500"/>
          </a:bodyPr>
          <a:lstStyle/>
          <a:p>
            <a:pPr>
              <a:lnSpc>
                <a:spcPct val="120000"/>
              </a:lnSpc>
              <a:spcBef>
                <a:spcPct val="0"/>
              </a:spcBef>
              <a:spcAft>
                <a:spcPts val="600"/>
              </a:spcAft>
            </a:pPr>
            <a:r>
              <a:rPr lang="en-US" sz="2400" cap="all" spc="530" dirty="0">
                <a:solidFill>
                  <a:schemeClr val="accent4">
                    <a:lumMod val="75000"/>
                  </a:schemeClr>
                </a:solidFill>
                <a:latin typeface="+mj-lt"/>
                <a:ea typeface="+mj-ea"/>
                <a:cs typeface="+mj-cs"/>
              </a:rPr>
              <a:t>Performance:</a:t>
            </a:r>
          </a:p>
        </p:txBody>
      </p:sp>
      <p:sp>
        <p:nvSpPr>
          <p:cNvPr id="2" name="TextBox 1">
            <a:extLst>
              <a:ext uri="{FF2B5EF4-FFF2-40B4-BE49-F238E27FC236}">
                <a16:creationId xmlns:a16="http://schemas.microsoft.com/office/drawing/2014/main" id="{2A339B8C-0474-3F76-5F06-27FA570C5789}"/>
              </a:ext>
            </a:extLst>
          </p:cNvPr>
          <p:cNvSpPr txBox="1"/>
          <p:nvPr/>
        </p:nvSpPr>
        <p:spPr>
          <a:xfrm>
            <a:off x="737419" y="1465006"/>
            <a:ext cx="4768646" cy="2031325"/>
          </a:xfrm>
          <a:prstGeom prst="rect">
            <a:avLst/>
          </a:prstGeom>
          <a:noFill/>
        </p:spPr>
        <p:txBody>
          <a:bodyPr wrap="square" rtlCol="0">
            <a:spAutoFit/>
          </a:bodyPr>
          <a:lstStyle/>
          <a:p>
            <a:pPr marL="285750" indent="-285750">
              <a:buFont typeface="Arial" panose="020B0604020202020204" pitchFamily="34" charset="0"/>
              <a:buChar char="•"/>
            </a:pPr>
            <a:r>
              <a:rPr lang="en-IN" dirty="0"/>
              <a:t>Eleven consecutive runs </a:t>
            </a:r>
          </a:p>
          <a:p>
            <a:endParaRPr lang="en-IN" dirty="0"/>
          </a:p>
          <a:p>
            <a:pPr marL="285750" indent="-285750">
              <a:buFont typeface="Arial" panose="020B0604020202020204" pitchFamily="34" charset="0"/>
              <a:buChar char="•"/>
            </a:pPr>
            <a:r>
              <a:rPr lang="en-IN" b="1" dirty="0"/>
              <a:t>Two runs</a:t>
            </a:r>
            <a:r>
              <a:rPr lang="en-IN" dirty="0"/>
              <a:t> - Successful </a:t>
            </a:r>
            <a:r>
              <a:rPr lang="en-IN" b="1" dirty="0"/>
              <a:t>4 s</a:t>
            </a:r>
            <a:r>
              <a:rPr lang="en-IN" dirty="0"/>
              <a:t>tone stacking</a:t>
            </a:r>
          </a:p>
          <a:p>
            <a:endParaRPr lang="en-IN" dirty="0"/>
          </a:p>
          <a:p>
            <a:pPr marL="285750" indent="-285750">
              <a:buFont typeface="Arial" panose="020B0604020202020204" pitchFamily="34" charset="0"/>
              <a:buChar char="•"/>
            </a:pPr>
            <a:r>
              <a:rPr lang="en-IN" b="1" dirty="0"/>
              <a:t>Six runs – </a:t>
            </a:r>
            <a:r>
              <a:rPr lang="en-IN" dirty="0"/>
              <a:t>Successful </a:t>
            </a:r>
            <a:r>
              <a:rPr lang="en-IN" b="1" dirty="0"/>
              <a:t>3</a:t>
            </a:r>
            <a:r>
              <a:rPr lang="en-IN" dirty="0"/>
              <a:t> stone stacking</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b="1" dirty="0"/>
              <a:t>Three runs </a:t>
            </a:r>
            <a:r>
              <a:rPr lang="en-IN" dirty="0"/>
              <a:t>– Successful </a:t>
            </a:r>
            <a:r>
              <a:rPr lang="en-IN" b="1" dirty="0"/>
              <a:t>2</a:t>
            </a:r>
            <a:r>
              <a:rPr lang="en-IN" dirty="0"/>
              <a:t> stone stacking</a:t>
            </a:r>
          </a:p>
        </p:txBody>
      </p:sp>
      <p:sp>
        <p:nvSpPr>
          <p:cNvPr id="7" name="TextBox 6">
            <a:extLst>
              <a:ext uri="{FF2B5EF4-FFF2-40B4-BE49-F238E27FC236}">
                <a16:creationId xmlns:a16="http://schemas.microsoft.com/office/drawing/2014/main" id="{3E8B34AC-AD84-F579-5341-8F81B01A14F2}"/>
              </a:ext>
            </a:extLst>
          </p:cNvPr>
          <p:cNvSpPr txBox="1"/>
          <p:nvPr/>
        </p:nvSpPr>
        <p:spPr>
          <a:xfrm>
            <a:off x="742336" y="1479750"/>
            <a:ext cx="4768646" cy="2031325"/>
          </a:xfrm>
          <a:prstGeom prst="rect">
            <a:avLst/>
          </a:prstGeom>
          <a:noFill/>
        </p:spPr>
        <p:txBody>
          <a:bodyPr wrap="square" rtlCol="0">
            <a:spAutoFit/>
          </a:bodyPr>
          <a:lstStyle/>
          <a:p>
            <a:pPr marL="285750" indent="-285750">
              <a:buFont typeface="Arial" panose="020B0604020202020204" pitchFamily="34" charset="0"/>
              <a:buChar char="•"/>
            </a:pPr>
            <a:r>
              <a:rPr lang="en-IN" dirty="0"/>
              <a:t>Eleven consecutive runs </a:t>
            </a:r>
          </a:p>
          <a:p>
            <a:endParaRPr lang="en-IN" dirty="0"/>
          </a:p>
          <a:p>
            <a:pPr marL="285750" indent="-285750">
              <a:buFont typeface="Arial" panose="020B0604020202020204" pitchFamily="34" charset="0"/>
              <a:buChar char="•"/>
            </a:pPr>
            <a:r>
              <a:rPr lang="en-IN" b="1" dirty="0"/>
              <a:t>Two runs</a:t>
            </a:r>
            <a:r>
              <a:rPr lang="en-IN" dirty="0"/>
              <a:t> - Successful </a:t>
            </a:r>
            <a:r>
              <a:rPr lang="en-IN" b="1" dirty="0"/>
              <a:t>4 s</a:t>
            </a:r>
            <a:r>
              <a:rPr lang="en-IN" dirty="0"/>
              <a:t>tone stacking</a:t>
            </a:r>
          </a:p>
          <a:p>
            <a:endParaRPr lang="en-IN" dirty="0"/>
          </a:p>
          <a:p>
            <a:pPr marL="285750" indent="-285750">
              <a:buFont typeface="Arial" panose="020B0604020202020204" pitchFamily="34" charset="0"/>
              <a:buChar char="•"/>
            </a:pPr>
            <a:r>
              <a:rPr lang="en-IN" b="1" dirty="0"/>
              <a:t>Six runs – </a:t>
            </a:r>
            <a:r>
              <a:rPr lang="en-IN" dirty="0"/>
              <a:t>Successful </a:t>
            </a:r>
            <a:r>
              <a:rPr lang="en-IN" b="1" dirty="0"/>
              <a:t>3</a:t>
            </a:r>
            <a:r>
              <a:rPr lang="en-IN" dirty="0"/>
              <a:t> stone stacking</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b="1" dirty="0"/>
              <a:t>Three runs </a:t>
            </a:r>
            <a:r>
              <a:rPr lang="en-IN" dirty="0"/>
              <a:t>– Successful </a:t>
            </a:r>
            <a:r>
              <a:rPr lang="en-IN" b="1" dirty="0"/>
              <a:t>2</a:t>
            </a:r>
            <a:r>
              <a:rPr lang="en-IN" dirty="0"/>
              <a:t> stone stacking</a:t>
            </a:r>
          </a:p>
        </p:txBody>
      </p:sp>
      <p:sp>
        <p:nvSpPr>
          <p:cNvPr id="8" name="TextBox 7">
            <a:extLst>
              <a:ext uri="{FF2B5EF4-FFF2-40B4-BE49-F238E27FC236}">
                <a16:creationId xmlns:a16="http://schemas.microsoft.com/office/drawing/2014/main" id="{012EDF5F-F133-ACB0-F133-B739CFBC920D}"/>
              </a:ext>
            </a:extLst>
          </p:cNvPr>
          <p:cNvSpPr txBox="1"/>
          <p:nvPr/>
        </p:nvSpPr>
        <p:spPr>
          <a:xfrm>
            <a:off x="596884" y="299887"/>
            <a:ext cx="3114793" cy="837915"/>
          </a:xfrm>
          <a:prstGeom prst="rect">
            <a:avLst/>
          </a:prstGeom>
          <a:noFill/>
        </p:spPr>
        <p:txBody>
          <a:bodyPr vert="horz" lIns="91440" tIns="45720" rIns="91440" bIns="45720" rtlCol="0" anchor="ctr">
            <a:normAutofit fontScale="92500"/>
          </a:bodyPr>
          <a:lstStyle/>
          <a:p>
            <a:pPr>
              <a:lnSpc>
                <a:spcPct val="120000"/>
              </a:lnSpc>
              <a:spcBef>
                <a:spcPct val="0"/>
              </a:spcBef>
              <a:spcAft>
                <a:spcPts val="600"/>
              </a:spcAft>
            </a:pPr>
            <a:r>
              <a:rPr lang="en-US" sz="2400" cap="all" spc="530" dirty="0">
                <a:solidFill>
                  <a:schemeClr val="accent4">
                    <a:lumMod val="75000"/>
                  </a:schemeClr>
                </a:solidFill>
                <a:latin typeface="+mj-lt"/>
                <a:ea typeface="+mj-ea"/>
                <a:cs typeface="+mj-cs"/>
              </a:rPr>
              <a:t>Performance:</a:t>
            </a:r>
          </a:p>
        </p:txBody>
      </p:sp>
      <p:pic>
        <p:nvPicPr>
          <p:cNvPr id="43" name="Picture 42" descr="A table with numbers and text&#10;&#10;Description automatically generated">
            <a:extLst>
              <a:ext uri="{FF2B5EF4-FFF2-40B4-BE49-F238E27FC236}">
                <a16:creationId xmlns:a16="http://schemas.microsoft.com/office/drawing/2014/main" id="{4F97140B-124D-0781-ED97-781BB5A965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3954741"/>
            <a:ext cx="5789455" cy="1749044"/>
          </a:xfrm>
          <a:prstGeom prst="rect">
            <a:avLst/>
          </a:prstGeom>
        </p:spPr>
      </p:pic>
    </p:spTree>
    <p:extLst>
      <p:ext uri="{BB962C8B-B14F-4D97-AF65-F5344CB8AC3E}">
        <p14:creationId xmlns:p14="http://schemas.microsoft.com/office/powerpoint/2010/main" val="2325222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pattFill prst="pct20">
          <a:fgClr>
            <a:schemeClr val="bg2"/>
          </a:fgClr>
          <a:bgClr>
            <a:schemeClr val="bg1"/>
          </a:bgClr>
        </a:patt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B4637AC-6DFD-2A72-8D45-74290ADB6DD5}"/>
              </a:ext>
            </a:extLst>
          </p:cNvPr>
          <p:cNvPicPr>
            <a:picLocks noChangeAspect="1"/>
          </p:cNvPicPr>
          <p:nvPr/>
        </p:nvPicPr>
        <p:blipFill rotWithShape="1">
          <a:blip r:embed="rId2"/>
          <a:srcRect l="60682" t="31559" r="3682" b="44270"/>
          <a:stretch/>
        </p:blipFill>
        <p:spPr>
          <a:xfrm>
            <a:off x="7951306" y="2265858"/>
            <a:ext cx="2912164" cy="2326284"/>
          </a:xfrm>
          <a:prstGeom prst="rect">
            <a:avLst/>
          </a:prstGeom>
        </p:spPr>
      </p:pic>
      <p:pic>
        <p:nvPicPr>
          <p:cNvPr id="9" name="Picture 8" descr="A graph with different colored dots&#10;&#10;Description automatically generated">
            <a:extLst>
              <a:ext uri="{FF2B5EF4-FFF2-40B4-BE49-F238E27FC236}">
                <a16:creationId xmlns:a16="http://schemas.microsoft.com/office/drawing/2014/main" id="{E796F759-4656-F032-0624-DC43C9616E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85" y="1875553"/>
            <a:ext cx="4914524" cy="3328598"/>
          </a:xfrm>
          <a:prstGeom prst="rect">
            <a:avLst/>
          </a:prstGeom>
        </p:spPr>
      </p:pic>
      <p:sp>
        <p:nvSpPr>
          <p:cNvPr id="10" name="Arrow: Right 9">
            <a:extLst>
              <a:ext uri="{FF2B5EF4-FFF2-40B4-BE49-F238E27FC236}">
                <a16:creationId xmlns:a16="http://schemas.microsoft.com/office/drawing/2014/main" id="{1B44F2F2-5FFE-CA39-7577-FA3B96D59D88}"/>
              </a:ext>
            </a:extLst>
          </p:cNvPr>
          <p:cNvSpPr/>
          <p:nvPr/>
        </p:nvSpPr>
        <p:spPr>
          <a:xfrm>
            <a:off x="5782758" y="3211851"/>
            <a:ext cx="1106407" cy="37030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75760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nodeType="clickEffect">
                                  <p:stCondLst>
                                    <p:cond delay="0"/>
                                  </p:stCondLst>
                                  <p:childTnLst>
                                    <p:animClr clrSpc="rgb" dir="cw">
                                      <p:cBhvr override="childStyle">
                                        <p:cTn id="6" dur="250" autoRev="1" fill="remove"/>
                                        <p:tgtEl>
                                          <p:spTgt spid="9"/>
                                        </p:tgtEl>
                                        <p:attrNameLst>
                                          <p:attrName>style.color</p:attrName>
                                        </p:attrNameLst>
                                      </p:cBhvr>
                                      <p:to>
                                        <a:schemeClr val="bg1"/>
                                      </p:to>
                                    </p:animClr>
                                    <p:animClr clrSpc="rgb" dir="cw">
                                      <p:cBhvr>
                                        <p:cTn id="7" dur="250" autoRev="1" fill="remove"/>
                                        <p:tgtEl>
                                          <p:spTgt spid="9"/>
                                        </p:tgtEl>
                                        <p:attrNameLst>
                                          <p:attrName>fillcolor</p:attrName>
                                        </p:attrNameLst>
                                      </p:cBhvr>
                                      <p:to>
                                        <a:schemeClr val="bg1"/>
                                      </p:to>
                                    </p:animClr>
                                    <p:set>
                                      <p:cBhvr>
                                        <p:cTn id="8" dur="250" autoRev="1" fill="remove"/>
                                        <p:tgtEl>
                                          <p:spTgt spid="9"/>
                                        </p:tgtEl>
                                        <p:attrNameLst>
                                          <p:attrName>fill.type</p:attrName>
                                        </p:attrNameLst>
                                      </p:cBhvr>
                                      <p:to>
                                        <p:strVal val="solid"/>
                                      </p:to>
                                    </p:set>
                                    <p:set>
                                      <p:cBhvr>
                                        <p:cTn id="9" dur="250" autoRev="1" fill="remove"/>
                                        <p:tgtEl>
                                          <p:spTgt spid="9"/>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27" presetClass="emph" presetSubtype="0" fill="remove" grpId="0" nodeType="clickEffect">
                                  <p:stCondLst>
                                    <p:cond delay="0"/>
                                  </p:stCondLst>
                                  <p:childTnLst>
                                    <p:animClr clrSpc="rgb" dir="cw">
                                      <p:cBhvr override="childStyle">
                                        <p:cTn id="13" dur="250" autoRev="1" fill="remove"/>
                                        <p:tgtEl>
                                          <p:spTgt spid="10"/>
                                        </p:tgtEl>
                                        <p:attrNameLst>
                                          <p:attrName>style.color</p:attrName>
                                        </p:attrNameLst>
                                      </p:cBhvr>
                                      <p:to>
                                        <a:schemeClr val="bg1"/>
                                      </p:to>
                                    </p:animClr>
                                    <p:animClr clrSpc="rgb" dir="cw">
                                      <p:cBhvr>
                                        <p:cTn id="14" dur="250" autoRev="1" fill="remove"/>
                                        <p:tgtEl>
                                          <p:spTgt spid="10"/>
                                        </p:tgtEl>
                                        <p:attrNameLst>
                                          <p:attrName>fillcolor</p:attrName>
                                        </p:attrNameLst>
                                      </p:cBhvr>
                                      <p:to>
                                        <a:schemeClr val="bg1"/>
                                      </p:to>
                                    </p:animClr>
                                    <p:set>
                                      <p:cBhvr>
                                        <p:cTn id="15" dur="250" autoRev="1" fill="remove"/>
                                        <p:tgtEl>
                                          <p:spTgt spid="10"/>
                                        </p:tgtEl>
                                        <p:attrNameLst>
                                          <p:attrName>fill.type</p:attrName>
                                        </p:attrNameLst>
                                      </p:cBhvr>
                                      <p:to>
                                        <p:strVal val="solid"/>
                                      </p:to>
                                    </p:set>
                                    <p:set>
                                      <p:cBhvr>
                                        <p:cTn id="16" dur="250" autoRev="1" fill="remove"/>
                                        <p:tgtEl>
                                          <p:spTgt spid="10"/>
                                        </p:tgtEl>
                                        <p:attrNameLst>
                                          <p:attrName>fill.on</p:attrName>
                                        </p:attrNameLst>
                                      </p:cBhvr>
                                      <p:to>
                                        <p:strVal val="true"/>
                                      </p:to>
                                    </p:set>
                                  </p:childTnLst>
                                </p:cTn>
                              </p:par>
                            </p:childTnLst>
                          </p:cTn>
                        </p:par>
                      </p:childTnLst>
                    </p:cTn>
                  </p:par>
                  <p:par>
                    <p:cTn id="17" fill="hold">
                      <p:stCondLst>
                        <p:cond delay="indefinite"/>
                      </p:stCondLst>
                      <p:childTnLst>
                        <p:par>
                          <p:cTn id="18" fill="hold">
                            <p:stCondLst>
                              <p:cond delay="0"/>
                            </p:stCondLst>
                            <p:childTnLst>
                              <p:par>
                                <p:cTn id="19" presetID="27" presetClass="emph" presetSubtype="0" fill="remove" nodeType="clickEffect">
                                  <p:stCondLst>
                                    <p:cond delay="0"/>
                                  </p:stCondLst>
                                  <p:childTnLst>
                                    <p:animClr clrSpc="rgb" dir="cw">
                                      <p:cBhvr override="childStyle">
                                        <p:cTn id="20" dur="250" autoRev="1" fill="remove"/>
                                        <p:tgtEl>
                                          <p:spTgt spid="8"/>
                                        </p:tgtEl>
                                        <p:attrNameLst>
                                          <p:attrName>style.color</p:attrName>
                                        </p:attrNameLst>
                                      </p:cBhvr>
                                      <p:to>
                                        <a:schemeClr val="bg1"/>
                                      </p:to>
                                    </p:animClr>
                                    <p:animClr clrSpc="rgb" dir="cw">
                                      <p:cBhvr>
                                        <p:cTn id="21" dur="250" autoRev="1" fill="remove"/>
                                        <p:tgtEl>
                                          <p:spTgt spid="8"/>
                                        </p:tgtEl>
                                        <p:attrNameLst>
                                          <p:attrName>fillcolor</p:attrName>
                                        </p:attrNameLst>
                                      </p:cBhvr>
                                      <p:to>
                                        <a:schemeClr val="bg1"/>
                                      </p:to>
                                    </p:animClr>
                                    <p:set>
                                      <p:cBhvr>
                                        <p:cTn id="22" dur="250" autoRev="1" fill="remove"/>
                                        <p:tgtEl>
                                          <p:spTgt spid="8"/>
                                        </p:tgtEl>
                                        <p:attrNameLst>
                                          <p:attrName>fill.type</p:attrName>
                                        </p:attrNameLst>
                                      </p:cBhvr>
                                      <p:to>
                                        <p:strVal val="solid"/>
                                      </p:to>
                                    </p:set>
                                    <p:set>
                                      <p:cBhvr>
                                        <p:cTn id="23" dur="250" autoRev="1" fill="remove"/>
                                        <p:tgtEl>
                                          <p:spTgt spid="8"/>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80CCD56-C12A-7636-D7A1-B201A297A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A0C5A0-16FB-4BB4-28BF-8ADB0AE850B2}"/>
              </a:ext>
            </a:extLst>
          </p:cNvPr>
          <p:cNvSpPr>
            <a:spLocks noGrp="1"/>
          </p:cNvSpPr>
          <p:nvPr>
            <p:ph type="title"/>
          </p:nvPr>
        </p:nvSpPr>
        <p:spPr>
          <a:xfrm>
            <a:off x="963618" y="1544715"/>
            <a:ext cx="4182718" cy="2710983"/>
          </a:xfrm>
          <a:noFill/>
        </p:spPr>
        <p:txBody>
          <a:bodyPr vert="horz" lIns="91440" tIns="45720" rIns="91440" bIns="45720" rtlCol="0" anchor="ctr">
            <a:normAutofit/>
          </a:bodyPr>
          <a:lstStyle/>
          <a:p>
            <a:r>
              <a:rPr lang="en-US" sz="3200" spc="530" dirty="0"/>
              <a:t>Conclusion and future work</a:t>
            </a:r>
          </a:p>
        </p:txBody>
      </p:sp>
      <p:sp>
        <p:nvSpPr>
          <p:cNvPr id="12" name="Rectangle 11">
            <a:extLst>
              <a:ext uri="{FF2B5EF4-FFF2-40B4-BE49-F238E27FC236}">
                <a16:creationId xmlns:a16="http://schemas.microsoft.com/office/drawing/2014/main" id="{69BF1304-E737-5526-8D54-07AEF3552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1040" y="952500"/>
            <a:ext cx="3862085" cy="49530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85B93D8-9F9B-FD01-D7BF-3A9F312AA98E}"/>
              </a:ext>
            </a:extLst>
          </p:cNvPr>
          <p:cNvSpPr txBox="1"/>
          <p:nvPr/>
        </p:nvSpPr>
        <p:spPr>
          <a:xfrm>
            <a:off x="7076238" y="1699753"/>
            <a:ext cx="3862085" cy="369331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accent4">
                    <a:lumMod val="75000"/>
                  </a:schemeClr>
                </a:solidFill>
              </a:rPr>
              <a:t>I</a:t>
            </a:r>
            <a:r>
              <a:rPr lang="en-US" b="0" i="0" dirty="0">
                <a:solidFill>
                  <a:schemeClr val="accent4">
                    <a:lumMod val="75000"/>
                  </a:schemeClr>
                </a:solidFill>
                <a:effectLst/>
              </a:rPr>
              <a:t>ntroduced an autonomous robotic system capable of constructing balancing vertical towers from irregularly shaped stones without extra materials.</a:t>
            </a:r>
          </a:p>
          <a:p>
            <a:pPr marL="285750" indent="-285750">
              <a:buFont typeface="Arial" panose="020B0604020202020204" pitchFamily="34" charset="0"/>
              <a:buChar char="•"/>
            </a:pPr>
            <a:endParaRPr lang="en-US" dirty="0">
              <a:solidFill>
                <a:schemeClr val="accent4">
                  <a:lumMod val="75000"/>
                </a:schemeClr>
              </a:solidFill>
            </a:endParaRPr>
          </a:p>
          <a:p>
            <a:pPr marL="285750" indent="-285750">
              <a:buFont typeface="Arial" panose="020B0604020202020204" pitchFamily="34" charset="0"/>
              <a:buChar char="•"/>
            </a:pPr>
            <a:endParaRPr lang="en-US" b="0" i="0" dirty="0">
              <a:solidFill>
                <a:schemeClr val="accent4">
                  <a:lumMod val="75000"/>
                </a:schemeClr>
              </a:solidFill>
              <a:effectLst/>
            </a:endParaRPr>
          </a:p>
          <a:p>
            <a:pPr marL="285750" indent="-285750">
              <a:buFont typeface="Arial" panose="020B0604020202020204" pitchFamily="34" charset="0"/>
              <a:buChar char="•"/>
            </a:pPr>
            <a:r>
              <a:rPr lang="en-US" b="0" i="0" dirty="0">
                <a:solidFill>
                  <a:schemeClr val="accent4">
                    <a:lumMod val="75000"/>
                  </a:schemeClr>
                </a:solidFill>
                <a:effectLst/>
              </a:rPr>
              <a:t>Future improvements can be handling unseen objects, and creating more complex structures like arches or walls, requiring analysis of complex thrust line networks.</a:t>
            </a:r>
            <a:endParaRPr lang="en-IN" dirty="0">
              <a:solidFill>
                <a:schemeClr val="accent4">
                  <a:lumMod val="75000"/>
                </a:schemeClr>
              </a:solidFill>
            </a:endParaRPr>
          </a:p>
        </p:txBody>
      </p:sp>
    </p:spTree>
    <p:extLst>
      <p:ext uri="{BB962C8B-B14F-4D97-AF65-F5344CB8AC3E}">
        <p14:creationId xmlns:p14="http://schemas.microsoft.com/office/powerpoint/2010/main" val="3632744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6F11920-79A6-397C-5E55-63AF292E26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2FDF055-CB8A-33C6-0D2C-E03FE2C02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17699" y="1295401"/>
            <a:ext cx="3448145" cy="42672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785D9490-C30E-5F31-2C7F-8796D622561A}"/>
              </a:ext>
            </a:extLst>
          </p:cNvPr>
          <p:cNvSpPr>
            <a:spLocks noGrp="1"/>
          </p:cNvSpPr>
          <p:nvPr>
            <p:ph type="ctrTitle"/>
          </p:nvPr>
        </p:nvSpPr>
        <p:spPr>
          <a:xfrm>
            <a:off x="5866638" y="1215074"/>
            <a:ext cx="5696804" cy="1822118"/>
          </a:xfrm>
        </p:spPr>
        <p:txBody>
          <a:bodyPr anchor="ctr">
            <a:normAutofit/>
          </a:bodyPr>
          <a:lstStyle/>
          <a:p>
            <a:r>
              <a:rPr lang="en-IN" dirty="0"/>
              <a:t>Abstract Story:</a:t>
            </a:r>
          </a:p>
        </p:txBody>
      </p:sp>
      <p:sp>
        <p:nvSpPr>
          <p:cNvPr id="2" name="Subtitle 1">
            <a:extLst>
              <a:ext uri="{FF2B5EF4-FFF2-40B4-BE49-F238E27FC236}">
                <a16:creationId xmlns:a16="http://schemas.microsoft.com/office/drawing/2014/main" id="{B60AE74C-57D5-B614-16B5-B4CE395892E5}"/>
              </a:ext>
            </a:extLst>
          </p:cNvPr>
          <p:cNvSpPr>
            <a:spLocks noGrp="1"/>
          </p:cNvSpPr>
          <p:nvPr>
            <p:ph type="subTitle" idx="1"/>
          </p:nvPr>
        </p:nvSpPr>
        <p:spPr>
          <a:xfrm>
            <a:off x="5866637" y="2866631"/>
            <a:ext cx="4519753" cy="1466829"/>
          </a:xfrm>
        </p:spPr>
        <p:txBody>
          <a:bodyPr anchor="b">
            <a:normAutofit/>
          </a:bodyPr>
          <a:lstStyle/>
          <a:p>
            <a:r>
              <a:rPr lang="en-IN" dirty="0">
                <a:latin typeface="+mj-lt"/>
              </a:rPr>
              <a:t>A pipeline to detect randomly placed objects &amp; performing stacking pose searching method by making use of a physics engine</a:t>
            </a:r>
          </a:p>
        </p:txBody>
      </p:sp>
      <p:pic>
        <p:nvPicPr>
          <p:cNvPr id="7" name="Graphic 6" descr="Newspaper">
            <a:extLst>
              <a:ext uri="{FF2B5EF4-FFF2-40B4-BE49-F238E27FC236}">
                <a16:creationId xmlns:a16="http://schemas.microsoft.com/office/drawing/2014/main" id="{8FD7C72C-1F14-F9DA-1E07-172DCE98569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52501" y="2025555"/>
            <a:ext cx="2795487" cy="2795487"/>
          </a:xfrm>
          <a:prstGeom prst="rect">
            <a:avLst/>
          </a:prstGeom>
        </p:spPr>
      </p:pic>
    </p:spTree>
    <p:extLst>
      <p:ext uri="{BB962C8B-B14F-4D97-AF65-F5344CB8AC3E}">
        <p14:creationId xmlns:p14="http://schemas.microsoft.com/office/powerpoint/2010/main" val="40184660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80CCD56-C12A-7636-D7A1-B201A297A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5EDB0D11-1077-A0D6-F64B-0F81D86ED6CB}"/>
              </a:ext>
            </a:extLst>
          </p:cNvPr>
          <p:cNvSpPr>
            <a:spLocks noGrp="1"/>
          </p:cNvSpPr>
          <p:nvPr>
            <p:ph type="ctrTitle"/>
          </p:nvPr>
        </p:nvSpPr>
        <p:spPr>
          <a:xfrm>
            <a:off x="1017968" y="855746"/>
            <a:ext cx="4182718" cy="2710983"/>
          </a:xfrm>
          <a:noFill/>
        </p:spPr>
        <p:txBody>
          <a:bodyPr anchor="ctr">
            <a:normAutofit/>
          </a:bodyPr>
          <a:lstStyle/>
          <a:p>
            <a:r>
              <a:rPr lang="en-IN" dirty="0"/>
              <a:t>Thank you</a:t>
            </a:r>
          </a:p>
        </p:txBody>
      </p:sp>
      <p:sp>
        <p:nvSpPr>
          <p:cNvPr id="2" name="Subtitle 1">
            <a:extLst>
              <a:ext uri="{FF2B5EF4-FFF2-40B4-BE49-F238E27FC236}">
                <a16:creationId xmlns:a16="http://schemas.microsoft.com/office/drawing/2014/main" id="{AA48F143-E085-31E7-EBB9-7A0BE1CB7EA5}"/>
              </a:ext>
            </a:extLst>
          </p:cNvPr>
          <p:cNvSpPr>
            <a:spLocks noGrp="1"/>
          </p:cNvSpPr>
          <p:nvPr>
            <p:ph type="subTitle" idx="1"/>
          </p:nvPr>
        </p:nvSpPr>
        <p:spPr>
          <a:xfrm>
            <a:off x="1126866" y="3964556"/>
            <a:ext cx="4177157" cy="915838"/>
          </a:xfrm>
          <a:noFill/>
        </p:spPr>
        <p:txBody>
          <a:bodyPr anchor="t">
            <a:normAutofit/>
          </a:bodyPr>
          <a:lstStyle/>
          <a:p>
            <a:r>
              <a:rPr lang="en-IN" dirty="0"/>
              <a:t>Open to QUESTIONS!</a:t>
            </a:r>
          </a:p>
        </p:txBody>
      </p:sp>
      <p:sp>
        <p:nvSpPr>
          <p:cNvPr id="15" name="Rectangle 14">
            <a:extLst>
              <a:ext uri="{FF2B5EF4-FFF2-40B4-BE49-F238E27FC236}">
                <a16:creationId xmlns:a16="http://schemas.microsoft.com/office/drawing/2014/main" id="{69BF1304-E737-5526-8D54-07AEF3552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1040" y="952500"/>
            <a:ext cx="3862085" cy="49530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Graphic 15" descr="Smiling Face with No Fill">
            <a:extLst>
              <a:ext uri="{FF2B5EF4-FFF2-40B4-BE49-F238E27FC236}">
                <a16:creationId xmlns:a16="http://schemas.microsoft.com/office/drawing/2014/main" id="{A229F340-26C5-BB81-D175-2D9A3348EB6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59030" y="1675948"/>
            <a:ext cx="3506104" cy="3506104"/>
          </a:xfrm>
          <a:prstGeom prst="rect">
            <a:avLst/>
          </a:prstGeom>
        </p:spPr>
      </p:pic>
    </p:spTree>
    <p:extLst>
      <p:ext uri="{BB962C8B-B14F-4D97-AF65-F5344CB8AC3E}">
        <p14:creationId xmlns:p14="http://schemas.microsoft.com/office/powerpoint/2010/main" val="3233071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2">
                                            <p:txEl>
                                              <p:pRg st="0" end="0"/>
                                            </p:txEl>
                                          </p:spTgt>
                                        </p:tgtEl>
                                        <p:attrNameLst>
                                          <p:attrName>style.visibility</p:attrName>
                                        </p:attrNameLst>
                                      </p:cBhvr>
                                      <p:to>
                                        <p:strVal val="visible"/>
                                      </p:to>
                                    </p:set>
                                    <p:animEffect transition="in" filter="fade">
                                      <p:cBhvr>
                                        <p:cTn id="10" dur="700"/>
                                        <p:tgtEl>
                                          <p:spTgt spid="2">
                                            <p:txEl>
                                              <p:pRg st="0" end="0"/>
                                            </p:txEl>
                                          </p:spTgt>
                                        </p:tgtEl>
                                      </p:cBhvr>
                                    </p:animEffect>
                                  </p:childTnLst>
                                </p:cTn>
                              </p:par>
                              <p:par>
                                <p:cTn id="11" presetID="10" presetClass="entr" presetSubtype="0" fill="hold" nodeType="withEffect">
                                  <p:stCondLst>
                                    <p:cond delay="500"/>
                                  </p:stCondLst>
                                  <p:iterate>
                                    <p:tmPct val="10000"/>
                                  </p:iterate>
                                  <p:childTnLst>
                                    <p:set>
                                      <p:cBhvr>
                                        <p:cTn id="12" dur="1" fill="hold">
                                          <p:stCondLst>
                                            <p:cond delay="0"/>
                                          </p:stCondLst>
                                        </p:cTn>
                                        <p:tgtEl>
                                          <p:spTgt spid="16"/>
                                        </p:tgtEl>
                                        <p:attrNameLst>
                                          <p:attrName>style.visibility</p:attrName>
                                        </p:attrNameLst>
                                      </p:cBhvr>
                                      <p:to>
                                        <p:strVal val="visible"/>
                                      </p:to>
                                    </p:set>
                                    <p:animEffect transition="in" filter="fade">
                                      <p:cBhvr>
                                        <p:cTn id="13" dur="7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1384CA-BBDF-78EA-C1B6-7C26234E0B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DCE2D60-C998-1F1D-AFCA-5D76606AD2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02945" y="-831057"/>
            <a:ext cx="6857999" cy="8520113"/>
          </a:xfrm>
          <a:prstGeom prst="rect">
            <a:avLst/>
          </a:prstGeom>
          <a:gradFill flip="none" rotWithShape="1">
            <a:gsLst>
              <a:gs pos="0">
                <a:srgbClr val="000000">
                  <a:alpha val="46000"/>
                </a:srgbClr>
              </a:gs>
              <a:gs pos="100000">
                <a:srgbClr val="000000">
                  <a:alpha val="0"/>
                </a:srgbClr>
              </a:gs>
              <a:gs pos="56000">
                <a:srgbClr val="000000">
                  <a:alpha val="39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3" name="Freeform: Shape 12">
            <a:extLst>
              <a:ext uri="{FF2B5EF4-FFF2-40B4-BE49-F238E27FC236}">
                <a16:creationId xmlns:a16="http://schemas.microsoft.com/office/drawing/2014/main" id="{41A03FE5-7938-1573-2D18-E168CC7C0A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6812583" y="952500"/>
            <a:ext cx="4426917" cy="4953000"/>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5794" h="4920343">
                <a:moveTo>
                  <a:pt x="0" y="1451087"/>
                </a:moveTo>
                <a:lnTo>
                  <a:pt x="0" y="0"/>
                </a:lnTo>
                <a:lnTo>
                  <a:pt x="9985794" y="0"/>
                </a:lnTo>
                <a:lnTo>
                  <a:pt x="9985794" y="4920343"/>
                </a:lnTo>
                <a:lnTo>
                  <a:pt x="0" y="4920343"/>
                </a:lnTo>
                <a:lnTo>
                  <a:pt x="0" y="4119525"/>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B2CA8374-3DD1-56BF-6E96-A183E3BEBEA0}"/>
              </a:ext>
            </a:extLst>
          </p:cNvPr>
          <p:cNvSpPr>
            <a:spLocks noGrp="1"/>
          </p:cNvSpPr>
          <p:nvPr>
            <p:ph type="ctrTitle"/>
          </p:nvPr>
        </p:nvSpPr>
        <p:spPr>
          <a:xfrm>
            <a:off x="7375712" y="2033018"/>
            <a:ext cx="4115702" cy="2116348"/>
          </a:xfrm>
          <a:noFill/>
        </p:spPr>
        <p:txBody>
          <a:bodyPr anchor="ctr">
            <a:normAutofit/>
          </a:bodyPr>
          <a:lstStyle/>
          <a:p>
            <a:pPr algn="r"/>
            <a:r>
              <a:rPr lang="en-IN" sz="3000" dirty="0">
                <a:solidFill>
                  <a:schemeClr val="bg1"/>
                </a:solidFill>
              </a:rPr>
              <a:t>Introduction</a:t>
            </a:r>
          </a:p>
        </p:txBody>
      </p:sp>
      <p:sp>
        <p:nvSpPr>
          <p:cNvPr id="4" name="TextBox 3">
            <a:extLst>
              <a:ext uri="{FF2B5EF4-FFF2-40B4-BE49-F238E27FC236}">
                <a16:creationId xmlns:a16="http://schemas.microsoft.com/office/drawing/2014/main" id="{05D57EB4-5107-EA50-DAA7-F654C7932493}"/>
              </a:ext>
            </a:extLst>
          </p:cNvPr>
          <p:cNvSpPr txBox="1"/>
          <p:nvPr/>
        </p:nvSpPr>
        <p:spPr>
          <a:xfrm>
            <a:off x="1720646" y="2033018"/>
            <a:ext cx="2290916" cy="400110"/>
          </a:xfrm>
          <a:prstGeom prst="rect">
            <a:avLst/>
          </a:prstGeom>
          <a:noFill/>
        </p:spPr>
        <p:txBody>
          <a:bodyPr wrap="square" rtlCol="0">
            <a:spAutoFit/>
          </a:bodyPr>
          <a:lstStyle/>
          <a:p>
            <a:r>
              <a:rPr lang="en-IN" sz="2000" b="1" dirty="0">
                <a:solidFill>
                  <a:schemeClr val="accent4">
                    <a:lumMod val="75000"/>
                  </a:schemeClr>
                </a:solidFill>
              </a:rPr>
              <a:t>Last Decade…….</a:t>
            </a:r>
          </a:p>
        </p:txBody>
      </p:sp>
      <p:sp>
        <p:nvSpPr>
          <p:cNvPr id="6" name="TextBox 5">
            <a:extLst>
              <a:ext uri="{FF2B5EF4-FFF2-40B4-BE49-F238E27FC236}">
                <a16:creationId xmlns:a16="http://schemas.microsoft.com/office/drawing/2014/main" id="{FAFFD176-5222-1B72-EAA0-BE998B1678E2}"/>
              </a:ext>
            </a:extLst>
          </p:cNvPr>
          <p:cNvSpPr txBox="1"/>
          <p:nvPr/>
        </p:nvSpPr>
        <p:spPr>
          <a:xfrm>
            <a:off x="1720646" y="3342968"/>
            <a:ext cx="4247535" cy="923330"/>
          </a:xfrm>
          <a:prstGeom prst="rect">
            <a:avLst/>
          </a:prstGeom>
          <a:noFill/>
        </p:spPr>
        <p:txBody>
          <a:bodyPr wrap="square" rtlCol="0">
            <a:spAutoFit/>
          </a:bodyPr>
          <a:lstStyle/>
          <a:p>
            <a:pPr marL="285750" indent="-285750">
              <a:buFont typeface="Arial" panose="020B0604020202020204" pitchFamily="34" charset="0"/>
              <a:buChar char="•"/>
            </a:pPr>
            <a:r>
              <a:rPr lang="en-IN" b="1" dirty="0">
                <a:solidFill>
                  <a:schemeClr val="accent4">
                    <a:lumMod val="75000"/>
                  </a:schemeClr>
                </a:solidFill>
              </a:rPr>
              <a:t>Digital Fabrication</a:t>
            </a:r>
          </a:p>
          <a:p>
            <a:endParaRPr lang="en-IN" b="1" dirty="0">
              <a:solidFill>
                <a:schemeClr val="accent4">
                  <a:lumMod val="75000"/>
                </a:schemeClr>
              </a:solidFill>
            </a:endParaRPr>
          </a:p>
          <a:p>
            <a:pPr marL="285750" indent="-285750">
              <a:buFont typeface="Arial" panose="020B0604020202020204" pitchFamily="34" charset="0"/>
              <a:buChar char="•"/>
            </a:pPr>
            <a:r>
              <a:rPr lang="en-IN" b="1" dirty="0">
                <a:solidFill>
                  <a:schemeClr val="accent4">
                    <a:lumMod val="75000"/>
                  </a:schemeClr>
                </a:solidFill>
              </a:rPr>
              <a:t>Irregular material with adhesives</a:t>
            </a:r>
          </a:p>
        </p:txBody>
      </p:sp>
    </p:spTree>
    <p:extLst>
      <p:ext uri="{BB962C8B-B14F-4D97-AF65-F5344CB8AC3E}">
        <p14:creationId xmlns:p14="http://schemas.microsoft.com/office/powerpoint/2010/main" val="1421565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5735658-270A-8D75-091E-AFB444A3D6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eel gears">
            <a:extLst>
              <a:ext uri="{FF2B5EF4-FFF2-40B4-BE49-F238E27FC236}">
                <a16:creationId xmlns:a16="http://schemas.microsoft.com/office/drawing/2014/main" id="{A0E3D421-3D60-87FF-B8CB-1EC47FBECE8D}"/>
              </a:ext>
            </a:extLst>
          </p:cNvPr>
          <p:cNvPicPr>
            <a:picLocks noChangeAspect="1"/>
          </p:cNvPicPr>
          <p:nvPr/>
        </p:nvPicPr>
        <p:blipFill rotWithShape="1">
          <a:blip r:embed="rId2">
            <a:alphaModFix/>
          </a:blip>
          <a:srcRect b="15730"/>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D385C18C-C6E1-BF2C-1367-FB73BE5018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85763" y="-385762"/>
            <a:ext cx="6857999" cy="7629524"/>
          </a:xfrm>
          <a:prstGeom prst="rect">
            <a:avLst/>
          </a:prstGeom>
          <a:gradFill flip="none" rotWithShape="1">
            <a:gsLst>
              <a:gs pos="0">
                <a:srgbClr val="000000">
                  <a:alpha val="56000"/>
                </a:srgbClr>
              </a:gs>
              <a:gs pos="100000">
                <a:srgbClr val="000000">
                  <a:alpha val="0"/>
                </a:srgbClr>
              </a:gs>
              <a:gs pos="56000">
                <a:srgbClr val="000000">
                  <a:alpha val="37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Freeform: Shape 11">
            <a:extLst>
              <a:ext uri="{FF2B5EF4-FFF2-40B4-BE49-F238E27FC236}">
                <a16:creationId xmlns:a16="http://schemas.microsoft.com/office/drawing/2014/main" id="{4711BF64-C99B-2F90-ADA1-0C08F9BE8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52500" y="964922"/>
            <a:ext cx="4539955" cy="4943507"/>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10019371"/>
              <a:gd name="connsiteY0" fmla="*/ 1655069 h 4920343"/>
              <a:gd name="connsiteX1" fmla="*/ 33577 w 10019371"/>
              <a:gd name="connsiteY1" fmla="*/ 0 h 4920343"/>
              <a:gd name="connsiteX2" fmla="*/ 10019371 w 10019371"/>
              <a:gd name="connsiteY2" fmla="*/ 0 h 4920343"/>
              <a:gd name="connsiteX3" fmla="*/ 10019371 w 10019371"/>
              <a:gd name="connsiteY3" fmla="*/ 4920343 h 4920343"/>
              <a:gd name="connsiteX4" fmla="*/ 33577 w 10019371"/>
              <a:gd name="connsiteY4" fmla="*/ 4920343 h 4920343"/>
              <a:gd name="connsiteX5" fmla="*/ 33577 w 10019371"/>
              <a:gd name="connsiteY5" fmla="*/ 4119525 h 4920343"/>
              <a:gd name="connsiteX0" fmla="*/ 0 w 9991028"/>
              <a:gd name="connsiteY0" fmla="*/ 1645173 h 4920343"/>
              <a:gd name="connsiteX1" fmla="*/ 5234 w 9991028"/>
              <a:gd name="connsiteY1" fmla="*/ 0 h 4920343"/>
              <a:gd name="connsiteX2" fmla="*/ 9991028 w 9991028"/>
              <a:gd name="connsiteY2" fmla="*/ 0 h 4920343"/>
              <a:gd name="connsiteX3" fmla="*/ 9991028 w 9991028"/>
              <a:gd name="connsiteY3" fmla="*/ 4920343 h 4920343"/>
              <a:gd name="connsiteX4" fmla="*/ 5234 w 9991028"/>
              <a:gd name="connsiteY4" fmla="*/ 4920343 h 4920343"/>
              <a:gd name="connsiteX5" fmla="*/ 5234 w 9991028"/>
              <a:gd name="connsiteY5" fmla="*/ 4119525 h 4920343"/>
              <a:gd name="connsiteX0" fmla="*/ 59 w 9986364"/>
              <a:gd name="connsiteY0" fmla="*/ 1639236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60 w 9986364"/>
              <a:gd name="connsiteY0" fmla="*/ 1847740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1626 w 9985937"/>
              <a:gd name="connsiteY0" fmla="*/ 1797498 h 4920343"/>
              <a:gd name="connsiteX1" fmla="*/ 143 w 9985937"/>
              <a:gd name="connsiteY1" fmla="*/ 0 h 4920343"/>
              <a:gd name="connsiteX2" fmla="*/ 9985937 w 9985937"/>
              <a:gd name="connsiteY2" fmla="*/ 0 h 4920343"/>
              <a:gd name="connsiteX3" fmla="*/ 9985937 w 9985937"/>
              <a:gd name="connsiteY3" fmla="*/ 4920343 h 4920343"/>
              <a:gd name="connsiteX4" fmla="*/ 143 w 9985937"/>
              <a:gd name="connsiteY4" fmla="*/ 4920343 h 4920343"/>
              <a:gd name="connsiteX5" fmla="*/ 143 w 9985937"/>
              <a:gd name="connsiteY5" fmla="*/ 4119525 h 4920343"/>
              <a:gd name="connsiteX0" fmla="*/ 62 w 9986364"/>
              <a:gd name="connsiteY0" fmla="*/ 1779914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105 w 9985899"/>
              <a:gd name="connsiteY5" fmla="*/ 411952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5899" h="4920343">
                <a:moveTo>
                  <a:pt x="17584" y="1779914"/>
                </a:moveTo>
                <a:cubicBezTo>
                  <a:pt x="19329" y="1231523"/>
                  <a:pt x="-1640" y="548391"/>
                  <a:pt x="105" y="0"/>
                </a:cubicBezTo>
                <a:lnTo>
                  <a:pt x="9985899" y="0"/>
                </a:lnTo>
                <a:lnTo>
                  <a:pt x="9985899" y="4920343"/>
                </a:lnTo>
                <a:lnTo>
                  <a:pt x="105" y="4920343"/>
                </a:lnTo>
                <a:lnTo>
                  <a:pt x="105" y="4119525"/>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63D470C-51B9-CC8B-2618-98A1EE82B074}"/>
              </a:ext>
            </a:extLst>
          </p:cNvPr>
          <p:cNvSpPr>
            <a:spLocks noGrp="1"/>
          </p:cNvSpPr>
          <p:nvPr>
            <p:ph type="title"/>
          </p:nvPr>
        </p:nvSpPr>
        <p:spPr>
          <a:xfrm>
            <a:off x="729619" y="1862182"/>
            <a:ext cx="3686933" cy="2155419"/>
          </a:xfrm>
          <a:noFill/>
        </p:spPr>
        <p:txBody>
          <a:bodyPr vert="horz" lIns="91440" tIns="45720" rIns="91440" bIns="45720" rtlCol="0" anchor="ctr">
            <a:normAutofit/>
          </a:bodyPr>
          <a:lstStyle/>
          <a:p>
            <a:r>
              <a:rPr lang="en-US" sz="3200" b="1" spc="530" dirty="0">
                <a:solidFill>
                  <a:srgbClr val="FFFFFF"/>
                </a:solidFill>
              </a:rPr>
              <a:t>Work-flow</a:t>
            </a:r>
          </a:p>
        </p:txBody>
      </p:sp>
      <p:pic>
        <p:nvPicPr>
          <p:cNvPr id="6" name="Picture 5">
            <a:extLst>
              <a:ext uri="{FF2B5EF4-FFF2-40B4-BE49-F238E27FC236}">
                <a16:creationId xmlns:a16="http://schemas.microsoft.com/office/drawing/2014/main" id="{FB2F173F-11F7-2EB6-ED95-3A1C2D6A41A1}"/>
              </a:ext>
            </a:extLst>
          </p:cNvPr>
          <p:cNvPicPr>
            <a:picLocks noChangeAspect="1"/>
          </p:cNvPicPr>
          <p:nvPr/>
        </p:nvPicPr>
        <p:blipFill rotWithShape="1">
          <a:blip r:embed="rId3"/>
          <a:srcRect b="80597"/>
          <a:stretch/>
        </p:blipFill>
        <p:spPr>
          <a:xfrm>
            <a:off x="3858647" y="234530"/>
            <a:ext cx="7510514" cy="1716200"/>
          </a:xfrm>
          <a:prstGeom prst="rect">
            <a:avLst/>
          </a:prstGeom>
        </p:spPr>
      </p:pic>
      <p:pic>
        <p:nvPicPr>
          <p:cNvPr id="9" name="Picture 8">
            <a:extLst>
              <a:ext uri="{FF2B5EF4-FFF2-40B4-BE49-F238E27FC236}">
                <a16:creationId xmlns:a16="http://schemas.microsoft.com/office/drawing/2014/main" id="{6F985E95-ABE6-C297-EB78-70719DDA5818}"/>
              </a:ext>
            </a:extLst>
          </p:cNvPr>
          <p:cNvPicPr>
            <a:picLocks noChangeAspect="1"/>
          </p:cNvPicPr>
          <p:nvPr/>
        </p:nvPicPr>
        <p:blipFill rotWithShape="1">
          <a:blip r:embed="rId3"/>
          <a:srcRect t="19757"/>
          <a:stretch/>
        </p:blipFill>
        <p:spPr>
          <a:xfrm>
            <a:off x="3858647" y="2162499"/>
            <a:ext cx="7510514" cy="4454483"/>
          </a:xfrm>
          <a:prstGeom prst="rect">
            <a:avLst/>
          </a:prstGeom>
        </p:spPr>
      </p:pic>
    </p:spTree>
    <p:extLst>
      <p:ext uri="{BB962C8B-B14F-4D97-AF65-F5344CB8AC3E}">
        <p14:creationId xmlns:p14="http://schemas.microsoft.com/office/powerpoint/2010/main" val="1369692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pattFill prst="pct10">
          <a:fgClr>
            <a:schemeClr val="bg2"/>
          </a:fgClr>
          <a:bgClr>
            <a:schemeClr val="bg1"/>
          </a:bgClr>
        </a:patt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6F11920-79A6-397C-5E55-63AF292E26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B0AF32C-295D-E7E9-86B7-B77B5747B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546" y="953965"/>
            <a:ext cx="3108563" cy="495153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4BFB48-5611-4762-33D4-F2BAC5A9A52F}"/>
              </a:ext>
            </a:extLst>
          </p:cNvPr>
          <p:cNvSpPr>
            <a:spLocks noGrp="1"/>
          </p:cNvSpPr>
          <p:nvPr>
            <p:ph type="title"/>
          </p:nvPr>
        </p:nvSpPr>
        <p:spPr>
          <a:xfrm>
            <a:off x="6096000" y="1219310"/>
            <a:ext cx="5696804" cy="1822118"/>
          </a:xfrm>
        </p:spPr>
        <p:txBody>
          <a:bodyPr vert="horz" lIns="91440" tIns="45720" rIns="91440" bIns="45720" rtlCol="0" anchor="ctr">
            <a:normAutofit/>
          </a:bodyPr>
          <a:lstStyle/>
          <a:p>
            <a:r>
              <a:rPr lang="en-US" sz="3200" b="1" spc="530" dirty="0">
                <a:solidFill>
                  <a:schemeClr val="accent4">
                    <a:lumMod val="75000"/>
                  </a:schemeClr>
                </a:solidFill>
              </a:rPr>
              <a:t>Related</a:t>
            </a:r>
            <a:r>
              <a:rPr lang="en-US" sz="3200" spc="530" dirty="0">
                <a:solidFill>
                  <a:schemeClr val="accent4">
                    <a:lumMod val="75000"/>
                  </a:schemeClr>
                </a:solidFill>
              </a:rPr>
              <a:t> </a:t>
            </a:r>
            <a:r>
              <a:rPr lang="en-US" sz="3200" b="1" spc="530" dirty="0">
                <a:solidFill>
                  <a:schemeClr val="accent4">
                    <a:lumMod val="75000"/>
                  </a:schemeClr>
                </a:solidFill>
              </a:rPr>
              <a:t>Work</a:t>
            </a:r>
            <a:r>
              <a:rPr lang="en-US" sz="3200" spc="530" dirty="0">
                <a:solidFill>
                  <a:schemeClr val="accent4">
                    <a:lumMod val="75000"/>
                  </a:schemeClr>
                </a:solidFill>
              </a:rPr>
              <a:t>:</a:t>
            </a:r>
          </a:p>
        </p:txBody>
      </p:sp>
      <p:pic>
        <p:nvPicPr>
          <p:cNvPr id="7" name="Graphic 6" descr="Flowchart">
            <a:extLst>
              <a:ext uri="{FF2B5EF4-FFF2-40B4-BE49-F238E27FC236}">
                <a16:creationId xmlns:a16="http://schemas.microsoft.com/office/drawing/2014/main" id="{521A9C2A-B2A6-E359-C06B-957FDA2D7A8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55051" y="1660649"/>
            <a:ext cx="3340058" cy="3340058"/>
          </a:xfrm>
          <a:prstGeom prst="rect">
            <a:avLst/>
          </a:prstGeom>
        </p:spPr>
      </p:pic>
      <p:sp>
        <p:nvSpPr>
          <p:cNvPr id="4" name="TextBox 3">
            <a:extLst>
              <a:ext uri="{FF2B5EF4-FFF2-40B4-BE49-F238E27FC236}">
                <a16:creationId xmlns:a16="http://schemas.microsoft.com/office/drawing/2014/main" id="{99A98790-1F52-C559-2B86-4BB7DCAB37D5}"/>
              </a:ext>
            </a:extLst>
          </p:cNvPr>
          <p:cNvSpPr txBox="1"/>
          <p:nvPr/>
        </p:nvSpPr>
        <p:spPr>
          <a:xfrm>
            <a:off x="6243484" y="3205316"/>
            <a:ext cx="4119716" cy="2585323"/>
          </a:xfrm>
          <a:prstGeom prst="rect">
            <a:avLst/>
          </a:prstGeom>
          <a:noFill/>
        </p:spPr>
        <p:txBody>
          <a:bodyPr wrap="square" rtlCol="0">
            <a:spAutoFit/>
          </a:bodyPr>
          <a:lstStyle/>
          <a:p>
            <a:pPr marL="285750" indent="-285750">
              <a:buFont typeface="Arial" panose="020B0604020202020204" pitchFamily="34" charset="0"/>
              <a:buChar char="•"/>
            </a:pPr>
            <a:r>
              <a:rPr lang="en-IN" b="1" dirty="0">
                <a:solidFill>
                  <a:schemeClr val="accent4">
                    <a:lumMod val="75000"/>
                  </a:schemeClr>
                </a:solidFill>
                <a:latin typeface="+mj-lt"/>
              </a:rPr>
              <a:t>Localization of robot in uncontrolled environment full of </a:t>
            </a:r>
            <a:r>
              <a:rPr lang="en-IN" b="1" dirty="0" err="1">
                <a:solidFill>
                  <a:schemeClr val="accent4">
                    <a:lumMod val="75000"/>
                  </a:schemeClr>
                </a:solidFill>
                <a:latin typeface="+mj-lt"/>
              </a:rPr>
              <a:t>uncertainities</a:t>
            </a:r>
            <a:endParaRPr lang="en-IN" b="1" dirty="0">
              <a:solidFill>
                <a:schemeClr val="accent4">
                  <a:lumMod val="75000"/>
                </a:schemeClr>
              </a:solidFill>
              <a:latin typeface="+mj-lt"/>
            </a:endParaRPr>
          </a:p>
          <a:p>
            <a:pPr marL="285750" indent="-285750">
              <a:buFont typeface="Arial" panose="020B0604020202020204" pitchFamily="34" charset="0"/>
              <a:buChar char="•"/>
            </a:pPr>
            <a:endParaRPr lang="en-IN" b="1" dirty="0">
              <a:solidFill>
                <a:schemeClr val="accent4">
                  <a:lumMod val="75000"/>
                </a:schemeClr>
              </a:solidFill>
              <a:latin typeface="+mj-lt"/>
            </a:endParaRPr>
          </a:p>
          <a:p>
            <a:pPr marL="285750" indent="-285750">
              <a:buFont typeface="Arial" panose="020B0604020202020204" pitchFamily="34" charset="0"/>
              <a:buChar char="•"/>
            </a:pPr>
            <a:r>
              <a:rPr lang="en-IN" b="1" dirty="0">
                <a:solidFill>
                  <a:schemeClr val="accent4">
                    <a:lumMod val="75000"/>
                  </a:schemeClr>
                </a:solidFill>
                <a:latin typeface="+mj-lt"/>
              </a:rPr>
              <a:t>Limit Analysis </a:t>
            </a:r>
          </a:p>
          <a:p>
            <a:pPr marL="285750" indent="-285750">
              <a:buFont typeface="Arial" panose="020B0604020202020204" pitchFamily="34" charset="0"/>
              <a:buChar char="•"/>
            </a:pPr>
            <a:endParaRPr lang="en-IN" b="1" dirty="0">
              <a:solidFill>
                <a:schemeClr val="accent4">
                  <a:lumMod val="75000"/>
                </a:schemeClr>
              </a:solidFill>
              <a:latin typeface="+mj-lt"/>
            </a:endParaRPr>
          </a:p>
          <a:p>
            <a:pPr marL="285750" indent="-285750">
              <a:buFont typeface="Arial" panose="020B0604020202020204" pitchFamily="34" charset="0"/>
              <a:buChar char="•"/>
            </a:pPr>
            <a:r>
              <a:rPr lang="en-IN" b="1" dirty="0">
                <a:solidFill>
                  <a:schemeClr val="accent4">
                    <a:lumMod val="75000"/>
                  </a:schemeClr>
                </a:solidFill>
                <a:latin typeface="+mj-lt"/>
              </a:rPr>
              <a:t>Material </a:t>
            </a:r>
            <a:r>
              <a:rPr lang="en-IN" b="1" dirty="0" err="1">
                <a:solidFill>
                  <a:schemeClr val="accent4">
                    <a:lumMod val="75000"/>
                  </a:schemeClr>
                </a:solidFill>
                <a:latin typeface="+mj-lt"/>
              </a:rPr>
              <a:t>Behavior</a:t>
            </a:r>
            <a:endParaRPr lang="en-IN" b="1" dirty="0">
              <a:solidFill>
                <a:schemeClr val="accent4">
                  <a:lumMod val="75000"/>
                </a:schemeClr>
              </a:solidFill>
              <a:latin typeface="+mj-lt"/>
            </a:endParaRPr>
          </a:p>
          <a:p>
            <a:pPr marL="285750" indent="-285750">
              <a:buFont typeface="Arial" panose="020B0604020202020204" pitchFamily="34" charset="0"/>
              <a:buChar char="•"/>
            </a:pPr>
            <a:endParaRPr lang="en-IN" b="1" dirty="0">
              <a:solidFill>
                <a:schemeClr val="accent4">
                  <a:lumMod val="75000"/>
                </a:schemeClr>
              </a:solidFill>
              <a:latin typeface="+mj-lt"/>
            </a:endParaRPr>
          </a:p>
          <a:p>
            <a:pPr marL="285750" indent="-285750">
              <a:buFont typeface="Arial" panose="020B0604020202020204" pitchFamily="34" charset="0"/>
              <a:buChar char="•"/>
            </a:pPr>
            <a:endParaRPr lang="en-IN" b="1" dirty="0">
              <a:solidFill>
                <a:schemeClr val="accent4">
                  <a:lumMod val="75000"/>
                </a:schemeClr>
              </a:solidFill>
              <a:latin typeface="+mj-lt"/>
            </a:endParaRPr>
          </a:p>
          <a:p>
            <a:pPr marL="285750" indent="-285750">
              <a:buFont typeface="Arial" panose="020B0604020202020204" pitchFamily="34" charset="0"/>
              <a:buChar char="•"/>
            </a:pPr>
            <a:endParaRPr lang="en-IN" b="1" dirty="0">
              <a:solidFill>
                <a:schemeClr val="accent4">
                  <a:lumMod val="75000"/>
                </a:schemeClr>
              </a:solidFill>
              <a:latin typeface="+mj-lt"/>
            </a:endParaRPr>
          </a:p>
        </p:txBody>
      </p:sp>
    </p:spTree>
    <p:extLst>
      <p:ext uri="{BB962C8B-B14F-4D97-AF65-F5344CB8AC3E}">
        <p14:creationId xmlns:p14="http://schemas.microsoft.com/office/powerpoint/2010/main" val="2776141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33A25-5882-944B-9A6A-04E334CA15E0}"/>
              </a:ext>
            </a:extLst>
          </p:cNvPr>
          <p:cNvSpPr>
            <a:spLocks noGrp="1"/>
          </p:cNvSpPr>
          <p:nvPr>
            <p:ph type="title"/>
          </p:nvPr>
        </p:nvSpPr>
        <p:spPr>
          <a:xfrm>
            <a:off x="120884" y="274184"/>
            <a:ext cx="8978145" cy="863699"/>
          </a:xfrm>
        </p:spPr>
        <p:txBody>
          <a:bodyPr vert="horz" lIns="91440" tIns="45720" rIns="91440" bIns="45720" rtlCol="0" anchor="ctr">
            <a:noAutofit/>
          </a:bodyPr>
          <a:lstStyle/>
          <a:p>
            <a:r>
              <a:rPr lang="en-US" sz="3200" b="1" dirty="0">
                <a:solidFill>
                  <a:schemeClr val="accent4">
                    <a:lumMod val="75000"/>
                  </a:schemeClr>
                </a:solidFill>
                <a:cs typeface="Calibri"/>
              </a:rPr>
              <a:t>Object Detection Pipeline:</a:t>
            </a:r>
            <a:br>
              <a:rPr lang="en-US" sz="3200" b="1" dirty="0">
                <a:solidFill>
                  <a:schemeClr val="accent4">
                    <a:lumMod val="75000"/>
                  </a:schemeClr>
                </a:solidFill>
                <a:cs typeface="Calibri"/>
              </a:rPr>
            </a:br>
            <a:endParaRPr lang="en-US" sz="3200" kern="1200" dirty="0">
              <a:solidFill>
                <a:schemeClr val="accent4">
                  <a:lumMod val="75000"/>
                </a:schemeClr>
              </a:solidFill>
              <a:cs typeface="Calibri"/>
            </a:endParaRPr>
          </a:p>
        </p:txBody>
      </p:sp>
      <p:sp>
        <p:nvSpPr>
          <p:cNvPr id="5" name="Title 1">
            <a:extLst>
              <a:ext uri="{FF2B5EF4-FFF2-40B4-BE49-F238E27FC236}">
                <a16:creationId xmlns:a16="http://schemas.microsoft.com/office/drawing/2014/main" id="{2F249203-D275-E241-FEAF-46615F798F58}"/>
              </a:ext>
            </a:extLst>
          </p:cNvPr>
          <p:cNvSpPr txBox="1">
            <a:spLocks/>
          </p:cNvSpPr>
          <p:nvPr/>
        </p:nvSpPr>
        <p:spPr>
          <a:xfrm>
            <a:off x="246343" y="1438212"/>
            <a:ext cx="3768726" cy="1467169"/>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2600" b="1" dirty="0">
                <a:ea typeface="+mn-ea"/>
                <a:cs typeface="Calibri Light"/>
              </a:rPr>
              <a:t>Key-point extraction and description.</a:t>
            </a:r>
            <a:br>
              <a:rPr lang="en-US" sz="2600" b="1" dirty="0">
                <a:ea typeface="+mn-ea"/>
                <a:cs typeface="Calibri Light"/>
              </a:rPr>
            </a:br>
            <a:endParaRPr lang="en-US" sz="2600" dirty="0">
              <a:ea typeface="+mn-ea"/>
              <a:cs typeface="Calibri Light"/>
            </a:endParaRPr>
          </a:p>
          <a:p>
            <a:pPr indent="-228600">
              <a:spcAft>
                <a:spcPts val="600"/>
              </a:spcAft>
              <a:buFont typeface="Arial" panose="020B0604020202020204" pitchFamily="34" charset="0"/>
              <a:buChar char="•"/>
            </a:pPr>
            <a:endParaRPr lang="en-US" sz="1700" b="1" dirty="0">
              <a:ea typeface="+mn-ea"/>
              <a:cs typeface="Times New Roman"/>
            </a:endParaRPr>
          </a:p>
        </p:txBody>
      </p:sp>
      <p:sp>
        <p:nvSpPr>
          <p:cNvPr id="3" name="Content Placeholder 2">
            <a:extLst>
              <a:ext uri="{FF2B5EF4-FFF2-40B4-BE49-F238E27FC236}">
                <a16:creationId xmlns:a16="http://schemas.microsoft.com/office/drawing/2014/main" id="{B09E1782-FB74-6E86-6AF8-C5FCA6E790A5}"/>
              </a:ext>
            </a:extLst>
          </p:cNvPr>
          <p:cNvSpPr>
            <a:spLocks/>
          </p:cNvSpPr>
          <p:nvPr/>
        </p:nvSpPr>
        <p:spPr>
          <a:xfrm>
            <a:off x="5111646" y="2549245"/>
            <a:ext cx="7015532" cy="4034571"/>
          </a:xfrm>
          <a:prstGeom prst="rect">
            <a:avLst/>
          </a:prstGeom>
        </p:spPr>
        <p:txBody>
          <a:bodyPr vert="horz" lIns="91440" tIns="45720" rIns="91440" bIns="45720" rtlCol="0" anchor="t">
            <a:noAutofit/>
          </a:bodyPr>
          <a:lstStyle/>
          <a:p>
            <a:pPr defTabSz="521208">
              <a:spcAft>
                <a:spcPts val="600"/>
              </a:spcAft>
            </a:pPr>
            <a:endParaRPr lang="en-US" kern="1200" dirty="0">
              <a:latin typeface="+mj-lt"/>
              <a:cs typeface="Times New Roman" panose="02020603050405020304" pitchFamily="18" charset="0"/>
            </a:endParaRPr>
          </a:p>
          <a:p>
            <a:pPr defTabSz="521208">
              <a:spcAft>
                <a:spcPts val="600"/>
              </a:spcAft>
            </a:pPr>
            <a:r>
              <a:rPr lang="en-US" kern="1200" dirty="0">
                <a:latin typeface="+mj-lt"/>
                <a:cs typeface="Times New Roman"/>
              </a:rPr>
              <a:t>To extract the </a:t>
            </a:r>
            <a:r>
              <a:rPr lang="en-US" kern="1200" dirty="0" err="1">
                <a:latin typeface="+mj-lt"/>
                <a:cs typeface="Times New Roman"/>
              </a:rPr>
              <a:t>keypoints</a:t>
            </a:r>
            <a:r>
              <a:rPr lang="en-US" dirty="0">
                <a:latin typeface="+mj-lt"/>
                <a:cs typeface="Times New Roman"/>
              </a:rPr>
              <a:t> from</a:t>
            </a:r>
            <a:r>
              <a:rPr lang="en-US" kern="1200" dirty="0">
                <a:latin typeface="+mj-lt"/>
                <a:cs typeface="Times New Roman"/>
              </a:rPr>
              <a:t> the</a:t>
            </a:r>
            <a:r>
              <a:rPr lang="en-US" dirty="0">
                <a:latin typeface="+mj-lt"/>
                <a:cs typeface="Times New Roman"/>
              </a:rPr>
              <a:t> scene point cloud using the </a:t>
            </a:r>
            <a:r>
              <a:rPr lang="en-US" kern="1200" dirty="0">
                <a:latin typeface="+mj-lt"/>
                <a:cs typeface="Times New Roman"/>
              </a:rPr>
              <a:t>RGB-D sensor, they have used two methods:</a:t>
            </a:r>
          </a:p>
          <a:p>
            <a:pPr defTabSz="521208">
              <a:spcAft>
                <a:spcPts val="600"/>
              </a:spcAft>
            </a:pPr>
            <a:r>
              <a:rPr lang="en-US" kern="1200" dirty="0">
                <a:latin typeface="+mj-lt"/>
                <a:cs typeface="Times New Roman"/>
              </a:rPr>
              <a:t>      1)  Voxel-based Subsampling.         </a:t>
            </a:r>
            <a:endParaRPr lang="en-US" kern="1200" dirty="0">
              <a:latin typeface="+mj-lt"/>
              <a:cs typeface="Times New Roman" panose="02020603050405020304" pitchFamily="18" charset="0"/>
            </a:endParaRPr>
          </a:p>
          <a:p>
            <a:pPr defTabSz="521208">
              <a:spcAft>
                <a:spcPts val="600"/>
              </a:spcAft>
            </a:pPr>
            <a:r>
              <a:rPr lang="en-US" kern="1200" dirty="0">
                <a:latin typeface="+mj-lt"/>
                <a:cs typeface="Times New Roman"/>
              </a:rPr>
              <a:t>      2) Point Cloud Library (PCL)</a:t>
            </a:r>
          </a:p>
          <a:p>
            <a:pPr defTabSz="521208">
              <a:spcAft>
                <a:spcPts val="600"/>
              </a:spcAft>
            </a:pPr>
            <a:endParaRPr lang="en-US" kern="1200" dirty="0">
              <a:latin typeface="+mj-lt"/>
              <a:cs typeface="Times New Roman" panose="02020603050405020304" pitchFamily="18" charset="0"/>
            </a:endParaRPr>
          </a:p>
          <a:p>
            <a:pPr defTabSz="521208">
              <a:spcAft>
                <a:spcPts val="600"/>
              </a:spcAft>
            </a:pPr>
            <a:r>
              <a:rPr lang="en-US" kern="1200" dirty="0">
                <a:latin typeface="+mj-lt"/>
                <a:cs typeface="Times New Roman"/>
              </a:rPr>
              <a:t>For the descriptor they have mainly used, the </a:t>
            </a:r>
            <a:r>
              <a:rPr lang="en-US" b="1" kern="1200" dirty="0">
                <a:latin typeface="+mj-lt"/>
                <a:cs typeface="Times New Roman"/>
              </a:rPr>
              <a:t>ISS descriptor</a:t>
            </a:r>
            <a:r>
              <a:rPr lang="en-US" kern="1200" dirty="0">
                <a:latin typeface="+mj-lt"/>
                <a:cs typeface="Times New Roman"/>
              </a:rPr>
              <a:t> along with it they also tested two additional descriptors namely:</a:t>
            </a:r>
          </a:p>
          <a:p>
            <a:pPr defTabSz="521208">
              <a:spcAft>
                <a:spcPts val="600"/>
              </a:spcAft>
            </a:pPr>
            <a:r>
              <a:rPr lang="en-US" kern="1200" dirty="0">
                <a:latin typeface="+mj-lt"/>
                <a:cs typeface="Times New Roman"/>
              </a:rPr>
              <a:t> 1)Fast Point Feature Histogram (FPFH) descriptor                                        </a:t>
            </a:r>
            <a:endParaRPr lang="en-US" kern="1200" dirty="0">
              <a:latin typeface="+mj-lt"/>
              <a:cs typeface="Times New Roman" panose="02020603050405020304" pitchFamily="18" charset="0"/>
            </a:endParaRPr>
          </a:p>
          <a:p>
            <a:pPr defTabSz="521208">
              <a:spcAft>
                <a:spcPts val="600"/>
              </a:spcAft>
            </a:pPr>
            <a:r>
              <a:rPr lang="en-US" kern="1200" dirty="0">
                <a:latin typeface="+mj-lt"/>
                <a:cs typeface="Times New Roman"/>
              </a:rPr>
              <a:t> 2)Rotational Projection Statistics (</a:t>
            </a:r>
            <a:r>
              <a:rPr lang="en-US" kern="1200" dirty="0" err="1">
                <a:latin typeface="+mj-lt"/>
                <a:cs typeface="Times New Roman"/>
              </a:rPr>
              <a:t>RoPS</a:t>
            </a:r>
            <a:r>
              <a:rPr lang="en-US" kern="1200" dirty="0">
                <a:latin typeface="+mj-lt"/>
                <a:cs typeface="Times New Roman"/>
              </a:rPr>
              <a:t>) </a:t>
            </a:r>
            <a:r>
              <a:rPr lang="en-US" dirty="0">
                <a:latin typeface="+mj-lt"/>
                <a:cs typeface="Times New Roman"/>
              </a:rPr>
              <a:t>descriptor</a:t>
            </a:r>
            <a:r>
              <a:rPr lang="en-US" kern="1200" dirty="0">
                <a:latin typeface="+mj-lt"/>
                <a:cs typeface="Times New Roman"/>
              </a:rPr>
              <a:t>.</a:t>
            </a:r>
          </a:p>
          <a:p>
            <a:pPr defTabSz="521208">
              <a:spcAft>
                <a:spcPts val="600"/>
              </a:spcAft>
            </a:pPr>
            <a:endParaRPr lang="en-US" b="1" kern="1200" dirty="0">
              <a:latin typeface="+mj-lt"/>
              <a:cs typeface="Times New Roman" panose="02020603050405020304" pitchFamily="18" charset="0"/>
            </a:endParaRPr>
          </a:p>
          <a:p>
            <a:pPr defTabSz="521208">
              <a:spcAft>
                <a:spcPts val="600"/>
              </a:spcAft>
            </a:pPr>
            <a:endParaRPr lang="en-US" kern="1200" dirty="0">
              <a:latin typeface="+mj-lt"/>
              <a:cs typeface="Times New Roman" panose="02020603050405020304" pitchFamily="18" charset="0"/>
            </a:endParaRPr>
          </a:p>
          <a:p>
            <a:pPr defTabSz="521208">
              <a:spcAft>
                <a:spcPts val="600"/>
              </a:spcAft>
            </a:pPr>
            <a:endParaRPr lang="en-US" kern="1200" dirty="0">
              <a:latin typeface="+mj-lt"/>
              <a:cs typeface="Times New Roman"/>
            </a:endParaRPr>
          </a:p>
          <a:p>
            <a:pPr marL="0" indent="0">
              <a:spcAft>
                <a:spcPts val="600"/>
              </a:spcAft>
              <a:buNone/>
            </a:pPr>
            <a:endParaRPr lang="en-US" dirty="0">
              <a:latin typeface="+mj-lt"/>
              <a:cs typeface="Times New Roman"/>
            </a:endParaRPr>
          </a:p>
        </p:txBody>
      </p:sp>
      <p:pic>
        <p:nvPicPr>
          <p:cNvPr id="4" name="Picture 6" descr="Feature matching between the reference images for the stone and layer models. Top row: src model. Bottom row: dst model. a) Keypoint features detected on the reference image that are part of the point cloud structure. b) Parts of the point cloud structure that were detected on the reference images. c) Matched keypoints between the src and dst models.">
            <a:extLst>
              <a:ext uri="{FF2B5EF4-FFF2-40B4-BE49-F238E27FC236}">
                <a16:creationId xmlns:a16="http://schemas.microsoft.com/office/drawing/2014/main" id="{B2E5E7A9-5768-8115-5009-DDA96298B7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69" y="3205711"/>
            <a:ext cx="4835154" cy="197997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white rectangular sign with black text&#10;&#10;Description automatically generated">
            <a:extLst>
              <a:ext uri="{FF2B5EF4-FFF2-40B4-BE49-F238E27FC236}">
                <a16:creationId xmlns:a16="http://schemas.microsoft.com/office/drawing/2014/main" id="{C9B9E9A9-3335-89A5-C3B8-B0878DC5E151}"/>
              </a:ext>
            </a:extLst>
          </p:cNvPr>
          <p:cNvPicPr>
            <a:picLocks noChangeAspect="1"/>
          </p:cNvPicPr>
          <p:nvPr/>
        </p:nvPicPr>
        <p:blipFill>
          <a:blip r:embed="rId3"/>
          <a:stretch>
            <a:fillRect/>
          </a:stretch>
        </p:blipFill>
        <p:spPr>
          <a:xfrm>
            <a:off x="4295185" y="1293612"/>
            <a:ext cx="7650472" cy="1127357"/>
          </a:xfrm>
          <a:prstGeom prst="rect">
            <a:avLst/>
          </a:prstGeom>
        </p:spPr>
      </p:pic>
    </p:spTree>
    <p:extLst>
      <p:ext uri="{BB962C8B-B14F-4D97-AF65-F5344CB8AC3E}">
        <p14:creationId xmlns:p14="http://schemas.microsoft.com/office/powerpoint/2010/main" val="2377556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D2D6A-3A8E-1296-A618-68F37D5E91D8}"/>
              </a:ext>
            </a:extLst>
          </p:cNvPr>
          <p:cNvSpPr>
            <a:spLocks noGrp="1"/>
          </p:cNvSpPr>
          <p:nvPr>
            <p:ph type="title"/>
          </p:nvPr>
        </p:nvSpPr>
        <p:spPr>
          <a:xfrm>
            <a:off x="603738" y="284813"/>
            <a:ext cx="6650515" cy="1103173"/>
          </a:xfrm>
        </p:spPr>
        <p:txBody>
          <a:bodyPr anchor="b">
            <a:normAutofit fontScale="90000"/>
          </a:bodyPr>
          <a:lstStyle/>
          <a:p>
            <a:r>
              <a:rPr lang="en-IN" sz="3200" b="1" dirty="0">
                <a:solidFill>
                  <a:schemeClr val="accent4">
                    <a:lumMod val="75000"/>
                  </a:schemeClr>
                </a:solidFill>
                <a:cs typeface="Times New Roman" panose="02020603050405020304" pitchFamily="18" charset="0"/>
              </a:rPr>
              <a:t>Descriptor Matching and Clustering</a:t>
            </a:r>
            <a:endParaRPr lang="en-US" sz="3200" dirty="0">
              <a:solidFill>
                <a:schemeClr val="accent4">
                  <a:lumMod val="75000"/>
                </a:schemeClr>
              </a:solidFill>
            </a:endParaRPr>
          </a:p>
        </p:txBody>
      </p:sp>
      <p:sp>
        <p:nvSpPr>
          <p:cNvPr id="3" name="Content Placeholder 2">
            <a:extLst>
              <a:ext uri="{FF2B5EF4-FFF2-40B4-BE49-F238E27FC236}">
                <a16:creationId xmlns:a16="http://schemas.microsoft.com/office/drawing/2014/main" id="{707D1B36-D0A6-B18F-538F-E033EE59455F}"/>
              </a:ext>
            </a:extLst>
          </p:cNvPr>
          <p:cNvSpPr>
            <a:spLocks noGrp="1"/>
          </p:cNvSpPr>
          <p:nvPr>
            <p:ph idx="1"/>
          </p:nvPr>
        </p:nvSpPr>
        <p:spPr>
          <a:xfrm>
            <a:off x="353529" y="1714418"/>
            <a:ext cx="5025119" cy="4641432"/>
          </a:xfrm>
        </p:spPr>
        <p:txBody>
          <a:bodyPr vert="horz" lIns="91440" tIns="45720" rIns="91440" bIns="45720" rtlCol="0" anchor="t">
            <a:normAutofit/>
          </a:bodyPr>
          <a:lstStyle/>
          <a:p>
            <a:r>
              <a:rPr lang="en-US" sz="1600" dirty="0" err="1">
                <a:latin typeface="+mj-lt"/>
                <a:cs typeface="Times New Roman"/>
              </a:rPr>
              <a:t>Keypoints</a:t>
            </a:r>
            <a:r>
              <a:rPr lang="en-US" sz="1600" dirty="0">
                <a:latin typeface="+mj-lt"/>
                <a:cs typeface="Times New Roman"/>
              </a:rPr>
              <a:t> from the scene are compared with </a:t>
            </a:r>
            <a:r>
              <a:rPr lang="en-US" sz="1600" dirty="0" err="1">
                <a:latin typeface="+mj-lt"/>
                <a:cs typeface="Times New Roman"/>
              </a:rPr>
              <a:t>keypoints</a:t>
            </a:r>
            <a:r>
              <a:rPr lang="en-US" sz="1600" dirty="0">
                <a:latin typeface="+mj-lt"/>
                <a:cs typeface="Times New Roman"/>
              </a:rPr>
              <a:t> from pre-scanned object models to find potential matches.</a:t>
            </a:r>
          </a:p>
          <a:p>
            <a:r>
              <a:rPr lang="en-US" sz="1600" dirty="0">
                <a:latin typeface="+mj-lt"/>
                <a:cs typeface="Times New Roman"/>
              </a:rPr>
              <a:t>They set up a </a:t>
            </a:r>
            <a:r>
              <a:rPr lang="en-US" sz="1600" dirty="0" err="1">
                <a:latin typeface="+mj-lt"/>
                <a:cs typeface="Times New Roman"/>
              </a:rPr>
              <a:t>kd</a:t>
            </a:r>
            <a:r>
              <a:rPr lang="en-US" sz="1600" dirty="0">
                <a:latin typeface="+mj-lt"/>
                <a:cs typeface="Times New Roman"/>
              </a:rPr>
              <a:t>-tree in the descriptor space and performed a nearest neighbor search to find the pair of most similar </a:t>
            </a:r>
            <a:r>
              <a:rPr lang="en-US" sz="1600" dirty="0" err="1">
                <a:latin typeface="+mj-lt"/>
                <a:cs typeface="Times New Roman"/>
              </a:rPr>
              <a:t>keypoints</a:t>
            </a:r>
            <a:r>
              <a:rPr lang="en-US" sz="1600" dirty="0">
                <a:latin typeface="+mj-lt"/>
                <a:cs typeface="Times New Roman"/>
              </a:rPr>
              <a:t>.</a:t>
            </a:r>
          </a:p>
          <a:p>
            <a:r>
              <a:rPr lang="en-US" sz="1600" dirty="0">
                <a:latin typeface="+mj-lt"/>
                <a:cs typeface="Times New Roman"/>
              </a:rPr>
              <a:t> The geometrical consistency of the matched </a:t>
            </a:r>
            <a:r>
              <a:rPr lang="en-US" sz="1600" dirty="0" err="1">
                <a:latin typeface="+mj-lt"/>
                <a:cs typeface="Times New Roman"/>
              </a:rPr>
              <a:t>keypoints</a:t>
            </a:r>
            <a:r>
              <a:rPr lang="en-US" sz="1600" dirty="0">
                <a:latin typeface="+mj-lt"/>
                <a:cs typeface="Times New Roman"/>
              </a:rPr>
              <a:t> was verified to ensure that the matches correspond to physically plausible correspondences.</a:t>
            </a:r>
          </a:p>
          <a:p>
            <a:r>
              <a:rPr lang="en-US" sz="1600" dirty="0">
                <a:latin typeface="+mj-lt"/>
                <a:cs typeface="Times New Roman"/>
              </a:rPr>
              <a:t>Multiple potential transforms were computed, each representing a potential alignment between the scene and the object model, and the best transforms were selected.</a:t>
            </a:r>
          </a:p>
          <a:p>
            <a:endParaRPr lang="en-US" sz="1600" dirty="0">
              <a:latin typeface="+mj-lt"/>
              <a:cs typeface="Times New Roman" panose="02020603050405020304" pitchFamily="18" charset="0"/>
            </a:endParaRPr>
          </a:p>
          <a:p>
            <a:pPr marL="0" indent="0">
              <a:buNone/>
            </a:pPr>
            <a:endParaRPr lang="en-US" sz="1600" dirty="0">
              <a:latin typeface="+mj-lt"/>
              <a:cs typeface="Times New Roman" panose="02020603050405020304" pitchFamily="18" charset="0"/>
            </a:endParaRPr>
          </a:p>
          <a:p>
            <a:endParaRPr lang="en-IN" sz="1600" dirty="0">
              <a:latin typeface="+mj-lt"/>
              <a:cs typeface="Times New Roman" panose="02020603050405020304" pitchFamily="18" charset="0"/>
            </a:endParaRPr>
          </a:p>
        </p:txBody>
      </p:sp>
      <p:pic>
        <p:nvPicPr>
          <p:cNvPr id="3076" name="Picture 4">
            <a:extLst>
              <a:ext uri="{FF2B5EF4-FFF2-40B4-BE49-F238E27FC236}">
                <a16:creationId xmlns:a16="http://schemas.microsoft.com/office/drawing/2014/main" id="{FD831599-669D-82DC-A4F6-D46C3F5D29A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01744" y="1788702"/>
            <a:ext cx="5743584" cy="37588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0238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AE4C0-5916-0A37-09B5-8F47925F425E}"/>
              </a:ext>
            </a:extLst>
          </p:cNvPr>
          <p:cNvSpPr>
            <a:spLocks noGrp="1"/>
          </p:cNvSpPr>
          <p:nvPr>
            <p:ph type="title"/>
          </p:nvPr>
        </p:nvSpPr>
        <p:spPr>
          <a:xfrm>
            <a:off x="600788" y="102028"/>
            <a:ext cx="9907317" cy="1167472"/>
          </a:xfrm>
        </p:spPr>
        <p:txBody>
          <a:bodyPr anchor="t">
            <a:noAutofit/>
          </a:bodyPr>
          <a:lstStyle/>
          <a:p>
            <a:r>
              <a:rPr lang="en-IN" sz="3200" b="1" dirty="0">
                <a:solidFill>
                  <a:schemeClr val="accent4">
                    <a:lumMod val="75000"/>
                  </a:schemeClr>
                </a:solidFill>
                <a:cs typeface="Times New Roman" panose="02020603050405020304" pitchFamily="18" charset="0"/>
              </a:rPr>
              <a:t>Transform Refinement and Verification</a:t>
            </a:r>
          </a:p>
        </p:txBody>
      </p:sp>
      <p:pic>
        <p:nvPicPr>
          <p:cNvPr id="4098" name="Picture 2" descr="Demonstration of iterative closest point (ICP) algorithm ">
            <a:extLst>
              <a:ext uri="{FF2B5EF4-FFF2-40B4-BE49-F238E27FC236}">
                <a16:creationId xmlns:a16="http://schemas.microsoft.com/office/drawing/2014/main" id="{1BD062C0-BAB6-1AD6-D0F3-FDE64DBFFC3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548564" y="989221"/>
            <a:ext cx="3042648" cy="219482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6E26B036-BE77-9E5A-B209-9483BC3023F8}"/>
              </a:ext>
            </a:extLst>
          </p:cNvPr>
          <p:cNvSpPr>
            <a:spLocks noGrp="1"/>
          </p:cNvSpPr>
          <p:nvPr>
            <p:ph idx="1"/>
          </p:nvPr>
        </p:nvSpPr>
        <p:spPr>
          <a:xfrm>
            <a:off x="413781" y="1423783"/>
            <a:ext cx="7504820" cy="4796757"/>
          </a:xfrm>
        </p:spPr>
        <p:txBody>
          <a:bodyPr vert="horz" lIns="91440" tIns="45720" rIns="91440" bIns="45720" rtlCol="0" anchor="t">
            <a:normAutofit fontScale="92500" lnSpcReduction="10000"/>
          </a:bodyPr>
          <a:lstStyle/>
          <a:p>
            <a:r>
              <a:rPr lang="en-IN" sz="1800" kern="100" dirty="0">
                <a:effectLst/>
                <a:latin typeface="+mj-lt"/>
                <a:ea typeface="Calibri"/>
                <a:cs typeface="Times New Roman"/>
              </a:rPr>
              <a:t>The selected transforms were further refined using the Iterative Closest Point (ICP) algorithm.</a:t>
            </a:r>
          </a:p>
          <a:p>
            <a:r>
              <a:rPr lang="en-IN" sz="1800" b="1" dirty="0">
                <a:effectLst/>
                <a:latin typeface="+mj-lt"/>
                <a:ea typeface="Calibri"/>
                <a:cs typeface="Times New Roman"/>
              </a:rPr>
              <a:t>Iterative Closest Point (ICP)</a:t>
            </a:r>
            <a:r>
              <a:rPr lang="en-IN" sz="1800" dirty="0">
                <a:effectLst/>
                <a:latin typeface="+mj-lt"/>
                <a:ea typeface="Calibri"/>
                <a:cs typeface="Times New Roman"/>
              </a:rPr>
              <a:t>: This algorithm iteratively refines the transformation between two-point clouds by minimizing the distance between corresponding points</a:t>
            </a:r>
            <a:r>
              <a:rPr lang="en-IN" sz="1800" dirty="0">
                <a:latin typeface="+mj-lt"/>
                <a:ea typeface="Calibri"/>
                <a:cs typeface="Times New Roman"/>
              </a:rPr>
              <a:t>.</a:t>
            </a:r>
            <a:endParaRPr lang="en-IN" sz="1800" kern="100" dirty="0">
              <a:effectLst/>
              <a:latin typeface="+mj-lt"/>
              <a:ea typeface="Calibri"/>
              <a:cs typeface="Times New Roman"/>
            </a:endParaRPr>
          </a:p>
          <a:p>
            <a:r>
              <a:rPr lang="en-IN" sz="1800" kern="100" dirty="0">
                <a:effectLst/>
                <a:latin typeface="+mj-lt"/>
                <a:ea typeface="Calibri"/>
                <a:cs typeface="Times New Roman"/>
              </a:rPr>
              <a:t>Finally, the model points with an inlier ratio greater than the threshold value of 20% were selected</a:t>
            </a:r>
            <a:r>
              <a:rPr lang="en-IN" sz="1800" kern="100" dirty="0">
                <a:latin typeface="+mj-lt"/>
                <a:ea typeface="Calibri"/>
                <a:cs typeface="Times New Roman"/>
              </a:rPr>
              <a:t> and is denoted by (</a:t>
            </a:r>
            <a:r>
              <a:rPr lang="en-IN" sz="1800" kern="100" dirty="0" err="1">
                <a:latin typeface="+mj-lt"/>
                <a:ea typeface="Calibri"/>
                <a:cs typeface="Times New Roman"/>
              </a:rPr>
              <a:t>Tco</a:t>
            </a:r>
            <a:r>
              <a:rPr lang="en-IN" sz="1800" kern="100" dirty="0">
                <a:latin typeface="+mj-lt"/>
                <a:ea typeface="Calibri"/>
                <a:cs typeface="Times New Roman"/>
              </a:rPr>
              <a:t>)</a:t>
            </a:r>
            <a:endParaRPr lang="en-IN" sz="1800" kern="100" dirty="0">
              <a:effectLst/>
              <a:latin typeface="+mj-lt"/>
              <a:ea typeface="Calibri"/>
              <a:cs typeface="Times New Roman"/>
            </a:endParaRPr>
          </a:p>
          <a:p>
            <a:pPr marL="0" indent="0" algn="ctr">
              <a:buNone/>
            </a:pPr>
            <a:r>
              <a:rPr lang="en-US" b="1" dirty="0">
                <a:latin typeface="+mj-lt"/>
                <a:cs typeface="Times New Roman"/>
              </a:rPr>
              <a:t>Object in Robot Arm Frame</a:t>
            </a:r>
          </a:p>
          <a:p>
            <a:r>
              <a:rPr lang="en-US" sz="1800" dirty="0">
                <a:latin typeface="+mj-lt"/>
                <a:cs typeface="Times New Roman"/>
              </a:rPr>
              <a:t>The point cloud of the localized object (P</a:t>
            </a:r>
            <a:r>
              <a:rPr lang="en-US" sz="1800" baseline="-25000" dirty="0">
                <a:latin typeface="+mj-lt"/>
                <a:cs typeface="Times New Roman"/>
              </a:rPr>
              <a:t>O</a:t>
            </a:r>
            <a:r>
              <a:rPr lang="en-US" sz="1800" dirty="0">
                <a:latin typeface="+mj-lt"/>
                <a:cs typeface="Times New Roman"/>
              </a:rPr>
              <a:t>) is transformed into the frame of the robot arm for manipulation. (P</a:t>
            </a:r>
            <a:r>
              <a:rPr lang="en-US" sz="1800" baseline="-25000" dirty="0">
                <a:latin typeface="+mj-lt"/>
                <a:cs typeface="Times New Roman"/>
              </a:rPr>
              <a:t>R</a:t>
            </a:r>
            <a:r>
              <a:rPr lang="en-US" sz="1800" dirty="0">
                <a:latin typeface="+mj-lt"/>
                <a:cs typeface="Times New Roman"/>
              </a:rPr>
              <a:t>)</a:t>
            </a:r>
            <a:endParaRPr lang="en-US" sz="1800" baseline="-25000" dirty="0">
              <a:latin typeface="+mj-lt"/>
              <a:cs typeface="Times New Roman"/>
            </a:endParaRPr>
          </a:p>
          <a:p>
            <a:r>
              <a:rPr lang="en-US" sz="1800" dirty="0">
                <a:latin typeface="+mj-lt"/>
                <a:cs typeface="Times New Roman"/>
              </a:rPr>
              <a:t>This transformation involves applying the best transform obtained earlier </a:t>
            </a:r>
            <a:r>
              <a:rPr lang="en-IN" sz="1800" dirty="0">
                <a:latin typeface="+mj-lt"/>
                <a:cs typeface="Times New Roman"/>
              </a:rPr>
              <a:t>(</a:t>
            </a:r>
            <a:r>
              <a:rPr lang="en-IN" sz="1800" dirty="0" err="1">
                <a:latin typeface="+mj-lt"/>
                <a:cs typeface="Times New Roman"/>
              </a:rPr>
              <a:t>Tco</a:t>
            </a:r>
            <a:r>
              <a:rPr lang="en-IN" sz="1800" dirty="0">
                <a:latin typeface="+mj-lt"/>
                <a:cs typeface="Times New Roman"/>
              </a:rPr>
              <a:t>)</a:t>
            </a:r>
            <a:r>
              <a:rPr lang="en-US" sz="1800" dirty="0">
                <a:latin typeface="+mj-lt"/>
                <a:cs typeface="Times New Roman"/>
              </a:rPr>
              <a:t>, a pre-calibrated transform from the camera frame to the robot tooltip frame (T</a:t>
            </a:r>
            <a:r>
              <a:rPr lang="en-US" sz="1800" baseline="-25000" dirty="0">
                <a:latin typeface="+mj-lt"/>
                <a:cs typeface="Times New Roman"/>
              </a:rPr>
              <a:t>TC</a:t>
            </a:r>
            <a:r>
              <a:rPr lang="en-US" sz="1800" dirty="0">
                <a:latin typeface="+mj-lt"/>
                <a:cs typeface="Times New Roman"/>
              </a:rPr>
              <a:t>), and the transform representing the current state of the robot arm frame and tool tip frame (T</a:t>
            </a:r>
            <a:r>
              <a:rPr lang="en-US" sz="1800" baseline="-25000" dirty="0">
                <a:latin typeface="+mj-lt"/>
                <a:cs typeface="Times New Roman"/>
              </a:rPr>
              <a:t>RT</a:t>
            </a:r>
            <a:r>
              <a:rPr lang="en-US" sz="1800" dirty="0">
                <a:latin typeface="+mj-lt"/>
                <a:cs typeface="Times New Roman"/>
              </a:rPr>
              <a:t>)</a:t>
            </a:r>
          </a:p>
          <a:p>
            <a:endParaRPr lang="en-IN" sz="1800" dirty="0">
              <a:latin typeface="+mj-lt"/>
              <a:cs typeface="Times New Roman" panose="02020603050405020304" pitchFamily="18" charset="0"/>
            </a:endParaRPr>
          </a:p>
          <a:p>
            <a:endParaRPr lang="en-US" sz="1800" dirty="0">
              <a:latin typeface="+mj-lt"/>
              <a:cs typeface="Times New Roman" panose="02020603050405020304" pitchFamily="18" charset="0"/>
            </a:endParaRPr>
          </a:p>
          <a:p>
            <a:endParaRPr lang="en-IN" sz="1800" dirty="0">
              <a:latin typeface="+mj-lt"/>
              <a:cs typeface="Times New Roman" panose="02020603050405020304" pitchFamily="18" charset="0"/>
            </a:endParaRPr>
          </a:p>
        </p:txBody>
      </p:sp>
      <p:pic>
        <p:nvPicPr>
          <p:cNvPr id="4" name="Picture 3">
            <a:extLst>
              <a:ext uri="{FF2B5EF4-FFF2-40B4-BE49-F238E27FC236}">
                <a16:creationId xmlns:a16="http://schemas.microsoft.com/office/drawing/2014/main" id="{91516767-3537-E8B8-285D-9FF03EBBAF51}"/>
              </a:ext>
            </a:extLst>
          </p:cNvPr>
          <p:cNvPicPr>
            <a:picLocks noChangeAspect="1"/>
          </p:cNvPicPr>
          <p:nvPr/>
        </p:nvPicPr>
        <p:blipFill>
          <a:blip r:embed="rId3"/>
          <a:stretch>
            <a:fillRect/>
          </a:stretch>
        </p:blipFill>
        <p:spPr>
          <a:xfrm>
            <a:off x="600788" y="6235152"/>
            <a:ext cx="7971561" cy="535432"/>
          </a:xfrm>
          <a:prstGeom prst="rect">
            <a:avLst/>
          </a:prstGeom>
        </p:spPr>
      </p:pic>
      <p:pic>
        <p:nvPicPr>
          <p:cNvPr id="6" name="Picture 5">
            <a:extLst>
              <a:ext uri="{FF2B5EF4-FFF2-40B4-BE49-F238E27FC236}">
                <a16:creationId xmlns:a16="http://schemas.microsoft.com/office/drawing/2014/main" id="{75208223-6EEB-28F9-3EB5-6C31460FFD83}"/>
              </a:ext>
            </a:extLst>
          </p:cNvPr>
          <p:cNvPicPr>
            <a:picLocks noChangeAspect="1"/>
          </p:cNvPicPr>
          <p:nvPr/>
        </p:nvPicPr>
        <p:blipFill>
          <a:blip r:embed="rId4"/>
          <a:stretch>
            <a:fillRect/>
          </a:stretch>
        </p:blipFill>
        <p:spPr>
          <a:xfrm>
            <a:off x="8140079" y="3985330"/>
            <a:ext cx="3861662" cy="2389493"/>
          </a:xfrm>
          <a:prstGeom prst="rect">
            <a:avLst/>
          </a:prstGeom>
        </p:spPr>
      </p:pic>
    </p:spTree>
    <p:extLst>
      <p:ext uri="{BB962C8B-B14F-4D97-AF65-F5344CB8AC3E}">
        <p14:creationId xmlns:p14="http://schemas.microsoft.com/office/powerpoint/2010/main" val="180386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fade">
                                      <p:cBhvr>
                                        <p:cTn id="10" dur="500"/>
                                        <p:tgtEl>
                                          <p:spTgt spid="3">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2" presetClass="entr" presetSubtype="4"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a:extLst>
            <a:ext uri="{FF2B5EF4-FFF2-40B4-BE49-F238E27FC236}">
              <a16:creationId xmlns:a16="http://schemas.microsoft.com/office/drawing/2014/main" id="{15885393-9F10-BFB0-E71E-C21ADD7E606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371715B-5E1B-5325-994D-BE1AFD70C9E7}"/>
              </a:ext>
            </a:extLst>
          </p:cNvPr>
          <p:cNvSpPr>
            <a:spLocks noGrp="1"/>
          </p:cNvSpPr>
          <p:nvPr>
            <p:ph type="ctrTitle"/>
          </p:nvPr>
        </p:nvSpPr>
        <p:spPr>
          <a:xfrm>
            <a:off x="1002830" y="455566"/>
            <a:ext cx="4978245" cy="1778906"/>
          </a:xfrm>
        </p:spPr>
        <p:txBody>
          <a:bodyPr vert="horz" lIns="91440" tIns="45720" rIns="91440" bIns="45720" rtlCol="0" anchor="ctr">
            <a:noAutofit/>
          </a:bodyPr>
          <a:lstStyle/>
          <a:p>
            <a:r>
              <a:rPr lang="en-US" b="1" kern="1200" cap="all" spc="500" baseline="0" dirty="0">
                <a:solidFill>
                  <a:schemeClr val="accent4">
                    <a:lumMod val="75000"/>
                  </a:schemeClr>
                </a:solidFill>
                <a:ea typeface="+mj-ea"/>
                <a:cs typeface="+mj-cs"/>
              </a:rPr>
              <a:t>Pose Searching algorithm:</a:t>
            </a:r>
          </a:p>
        </p:txBody>
      </p:sp>
      <p:sp>
        <p:nvSpPr>
          <p:cNvPr id="2" name="Subtitle 1">
            <a:extLst>
              <a:ext uri="{FF2B5EF4-FFF2-40B4-BE49-F238E27FC236}">
                <a16:creationId xmlns:a16="http://schemas.microsoft.com/office/drawing/2014/main" id="{E0ACD71F-BBE3-F8C1-9DE7-15C77956D08F}"/>
              </a:ext>
            </a:extLst>
          </p:cNvPr>
          <p:cNvSpPr>
            <a:spLocks noGrp="1"/>
          </p:cNvSpPr>
          <p:nvPr>
            <p:ph type="subTitle" idx="1"/>
          </p:nvPr>
        </p:nvSpPr>
        <p:spPr>
          <a:xfrm>
            <a:off x="7032667" y="739927"/>
            <a:ext cx="4578626" cy="1204036"/>
          </a:xfrm>
        </p:spPr>
        <p:txBody>
          <a:bodyPr/>
          <a:lstStyle/>
          <a:p>
            <a:r>
              <a:rPr lang="en-IN" b="1" dirty="0">
                <a:solidFill>
                  <a:schemeClr val="bg2">
                    <a:lumMod val="50000"/>
                  </a:schemeClr>
                </a:solidFill>
                <a:latin typeface="+mj-lt"/>
              </a:rPr>
              <a:t>Deciding on the next possible Stable Pose Stack </a:t>
            </a:r>
          </a:p>
        </p:txBody>
      </p:sp>
      <p:grpSp>
        <p:nvGrpSpPr>
          <p:cNvPr id="12" name="Group 11">
            <a:extLst>
              <a:ext uri="{FF2B5EF4-FFF2-40B4-BE49-F238E27FC236}">
                <a16:creationId xmlns:a16="http://schemas.microsoft.com/office/drawing/2014/main" id="{6C4DEF85-A65F-E765-8474-BA195F0AD481}"/>
              </a:ext>
            </a:extLst>
          </p:cNvPr>
          <p:cNvGrpSpPr/>
          <p:nvPr/>
        </p:nvGrpSpPr>
        <p:grpSpPr>
          <a:xfrm>
            <a:off x="6584285" y="1699145"/>
            <a:ext cx="5027008" cy="4206980"/>
            <a:chOff x="6975373" y="3264663"/>
            <a:chExt cx="2476673" cy="3420044"/>
          </a:xfrm>
        </p:grpSpPr>
        <p:pic>
          <p:nvPicPr>
            <p:cNvPr id="7" name="Picture 6" descr="A diagram of a rock formation&#10;&#10;Description automatically generated">
              <a:extLst>
                <a:ext uri="{FF2B5EF4-FFF2-40B4-BE49-F238E27FC236}">
                  <a16:creationId xmlns:a16="http://schemas.microsoft.com/office/drawing/2014/main" id="{EA513018-6A27-B8DF-FE37-9DFE98F70CD0}"/>
                </a:ext>
              </a:extLst>
            </p:cNvPr>
            <p:cNvPicPr>
              <a:picLocks noChangeAspect="1"/>
            </p:cNvPicPr>
            <p:nvPr/>
          </p:nvPicPr>
          <p:blipFill rotWithShape="1">
            <a:blip r:embed="rId2">
              <a:extLst>
                <a:ext uri="{28A0092B-C50C-407E-A947-70E740481C1C}">
                  <a14:useLocalDpi xmlns:a14="http://schemas.microsoft.com/office/drawing/2010/main" val="0"/>
                </a:ext>
              </a:extLst>
            </a:blip>
            <a:srcRect l="4436" t="18422" r="51627" b="3763"/>
            <a:stretch/>
          </p:blipFill>
          <p:spPr>
            <a:xfrm>
              <a:off x="7393859" y="4787081"/>
              <a:ext cx="1858296" cy="1897626"/>
            </a:xfrm>
            <a:prstGeom prst="rect">
              <a:avLst/>
            </a:prstGeom>
          </p:spPr>
        </p:pic>
        <p:pic>
          <p:nvPicPr>
            <p:cNvPr id="9" name="Picture 8" descr="A diagram of a rock formation&#10;&#10;Description automatically generated">
              <a:extLst>
                <a:ext uri="{FF2B5EF4-FFF2-40B4-BE49-F238E27FC236}">
                  <a16:creationId xmlns:a16="http://schemas.microsoft.com/office/drawing/2014/main" id="{8919A000-FE02-4EDD-9F7C-B56ABEFED865}"/>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55696" t="4944" r="5715" b="56753"/>
            <a:stretch/>
          </p:blipFill>
          <p:spPr>
            <a:xfrm rot="16200000">
              <a:off x="6662611" y="4106615"/>
              <a:ext cx="1462496" cy="836972"/>
            </a:xfrm>
            <a:prstGeom prst="rect">
              <a:avLst/>
            </a:prstGeom>
          </p:spPr>
        </p:pic>
        <p:pic>
          <p:nvPicPr>
            <p:cNvPr id="10" name="Picture 9" descr="A diagram of a rock formation&#10;&#10;Description automatically generated">
              <a:extLst>
                <a:ext uri="{FF2B5EF4-FFF2-40B4-BE49-F238E27FC236}">
                  <a16:creationId xmlns:a16="http://schemas.microsoft.com/office/drawing/2014/main" id="{5B520D5F-D05B-5857-A306-18BC8A18DAB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55696" t="4944" r="5715" b="56753"/>
            <a:stretch/>
          </p:blipFill>
          <p:spPr>
            <a:xfrm>
              <a:off x="7819507" y="4106615"/>
              <a:ext cx="1462496" cy="836972"/>
            </a:xfrm>
            <a:prstGeom prst="rect">
              <a:avLst/>
            </a:prstGeom>
          </p:spPr>
        </p:pic>
        <p:pic>
          <p:nvPicPr>
            <p:cNvPr id="11" name="Picture 10" descr="A diagram of a rock formation&#10;&#10;Description automatically generated">
              <a:extLst>
                <a:ext uri="{FF2B5EF4-FFF2-40B4-BE49-F238E27FC236}">
                  <a16:creationId xmlns:a16="http://schemas.microsoft.com/office/drawing/2014/main" id="{DCA554FF-C9BA-D77F-464C-4A6B473D7F44}"/>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55696" t="4944" r="5715" b="56753"/>
            <a:stretch/>
          </p:blipFill>
          <p:spPr>
            <a:xfrm rot="2847796">
              <a:off x="8302312" y="3577425"/>
              <a:ext cx="1462496" cy="836972"/>
            </a:xfrm>
            <a:prstGeom prst="rect">
              <a:avLst/>
            </a:prstGeom>
          </p:spPr>
        </p:pic>
      </p:grpSp>
      <p:graphicFrame>
        <p:nvGraphicFramePr>
          <p:cNvPr id="31" name="Content Placeholder 2">
            <a:extLst>
              <a:ext uri="{FF2B5EF4-FFF2-40B4-BE49-F238E27FC236}">
                <a16:creationId xmlns:a16="http://schemas.microsoft.com/office/drawing/2014/main" id="{A8884439-72A7-05BF-644C-D2DE524DC957}"/>
              </a:ext>
            </a:extLst>
          </p:cNvPr>
          <p:cNvGraphicFramePr>
            <a:graphicFrameLocks/>
          </p:cNvGraphicFramePr>
          <p:nvPr>
            <p:extLst>
              <p:ext uri="{D42A27DB-BD31-4B8C-83A1-F6EECF244321}">
                <p14:modId xmlns:p14="http://schemas.microsoft.com/office/powerpoint/2010/main" val="3699242269"/>
              </p:ext>
            </p:extLst>
          </p:nvPr>
        </p:nvGraphicFramePr>
        <p:xfrm>
          <a:off x="1002830" y="2851645"/>
          <a:ext cx="4818888" cy="35507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85386167"/>
      </p:ext>
    </p:extLst>
  </p:cSld>
  <p:clrMapOvr>
    <a:masterClrMapping/>
  </p:clrMapOvr>
</p:sld>
</file>

<file path=ppt/theme/theme1.xml><?xml version="1.0" encoding="utf-8"?>
<a:theme xmlns:a="http://schemas.openxmlformats.org/drawingml/2006/main" name="PoiseVTI">
  <a:themeElements>
    <a:clrScheme name="Poise">
      <a:dk1>
        <a:sysClr val="windowText" lastClr="000000"/>
      </a:dk1>
      <a:lt1>
        <a:sysClr val="window" lastClr="FFFFFF"/>
      </a:lt1>
      <a:dk2>
        <a:srgbClr val="403739"/>
      </a:dk2>
      <a:lt2>
        <a:srgbClr val="F4E9E6"/>
      </a:lt2>
      <a:accent1>
        <a:srgbClr val="B18083"/>
      </a:accent1>
      <a:accent2>
        <a:srgbClr val="C17A69"/>
      </a:accent2>
      <a:accent3>
        <a:srgbClr val="CE9573"/>
      </a:accent3>
      <a:accent4>
        <a:srgbClr val="82907A"/>
      </a:accent4>
      <a:accent5>
        <a:srgbClr val="9A9966"/>
      </a:accent5>
      <a:accent6>
        <a:srgbClr val="AB9955"/>
      </a:accent6>
      <a:hlink>
        <a:srgbClr val="A97979"/>
      </a:hlink>
      <a:folHlink>
        <a:srgbClr val="BB7563"/>
      </a:folHlink>
    </a:clrScheme>
    <a:fontScheme name="Goudy Univers">
      <a:majorFont>
        <a:latin typeface="Goudy Old Style"/>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iseVTI" id="{9843863B-6720-4231-BFE7-E604B355382A}" vid="{6C5B2780-C73E-445D-98DA-9D2BCD78971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DFC2114600EF94E904014671414AA05" ma:contentTypeVersion="15" ma:contentTypeDescription="Create a new document." ma:contentTypeScope="" ma:versionID="cc303a311d422ed492d79f74118ff15b">
  <xsd:schema xmlns:xsd="http://www.w3.org/2001/XMLSchema" xmlns:xs="http://www.w3.org/2001/XMLSchema" xmlns:p="http://schemas.microsoft.com/office/2006/metadata/properties" xmlns:ns3="16d5c6fd-7ddd-4aac-9a37-d48382eb1103" xmlns:ns4="dff95b2b-36c2-4fe8-a0e9-ec96700e4b07" targetNamespace="http://schemas.microsoft.com/office/2006/metadata/properties" ma:root="true" ma:fieldsID="96c21e1f0bfc2b1abb07106840c291ec" ns3:_="" ns4:_="">
    <xsd:import namespace="16d5c6fd-7ddd-4aac-9a37-d48382eb1103"/>
    <xsd:import namespace="dff95b2b-36c2-4fe8-a0e9-ec96700e4b0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DateTaken" minOccurs="0"/>
                <xsd:element ref="ns3:MediaServiceLocation" minOccurs="0"/>
                <xsd:element ref="ns3:_activity" minOccurs="0"/>
                <xsd:element ref="ns4:SharedWithUsers" minOccurs="0"/>
                <xsd:element ref="ns4:SharedWithDetails" minOccurs="0"/>
                <xsd:element ref="ns4:SharingHintHash"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d5c6fd-7ddd-4aac-9a37-d48382eb11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LengthInSeconds" ma:index="14"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Location" ma:index="16" nillable="true" ma:displayName="Location" ma:indexed="true" ma:internalName="MediaServiceLocation" ma:readOnly="true">
      <xsd:simpleType>
        <xsd:restriction base="dms:Text"/>
      </xsd:simpleType>
    </xsd:element>
    <xsd:element name="_activity" ma:index="17" nillable="true" ma:displayName="_activity" ma:hidden="true" ma:internalName="_activity">
      <xsd:simpleType>
        <xsd:restriction base="dms:Note"/>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element name="MediaServiceSystemTags" ma:index="2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ff95b2b-36c2-4fe8-a0e9-ec96700e4b0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16d5c6fd-7ddd-4aac-9a37-d48382eb1103" xsi:nil="true"/>
  </documentManagement>
</p:properties>
</file>

<file path=customXml/itemProps1.xml><?xml version="1.0" encoding="utf-8"?>
<ds:datastoreItem xmlns:ds="http://schemas.openxmlformats.org/officeDocument/2006/customXml" ds:itemID="{B72F44AD-368C-4534-9634-444EFD422F4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6d5c6fd-7ddd-4aac-9a37-d48382eb1103"/>
    <ds:schemaRef ds:uri="dff95b2b-36c2-4fe8-a0e9-ec96700e4b0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FBADCF9-4896-4463-8086-F0668308B885}">
  <ds:schemaRefs>
    <ds:schemaRef ds:uri="http://schemas.microsoft.com/sharepoint/v3/contenttype/forms"/>
  </ds:schemaRefs>
</ds:datastoreItem>
</file>

<file path=customXml/itemProps3.xml><?xml version="1.0" encoding="utf-8"?>
<ds:datastoreItem xmlns:ds="http://schemas.openxmlformats.org/officeDocument/2006/customXml" ds:itemID="{22E0A9F1-3149-4FFF-9B65-DB0CFC636446}">
  <ds:schemaRefs>
    <ds:schemaRef ds:uri="16d5c6fd-7ddd-4aac-9a37-d48382eb1103"/>
    <ds:schemaRef ds:uri="http://purl.org/dc/dcmitype/"/>
    <ds:schemaRef ds:uri="http://schemas.microsoft.com/office/2006/documentManagement/types"/>
    <ds:schemaRef ds:uri="http://schemas.microsoft.com/office/2006/metadata/properties"/>
    <ds:schemaRef ds:uri="http://purl.org/dc/terms/"/>
    <ds:schemaRef ds:uri="http://purl.org/dc/elements/1.1/"/>
    <ds:schemaRef ds:uri="http://www.w3.org/XML/1998/namespace"/>
    <ds:schemaRef ds:uri="http://schemas.microsoft.com/office/infopath/2007/PartnerControls"/>
    <ds:schemaRef ds:uri="http://schemas.openxmlformats.org/package/2006/metadata/core-properties"/>
    <ds:schemaRef ds:uri="dff95b2b-36c2-4fe8-a0e9-ec96700e4b07"/>
  </ds:schemaRefs>
</ds:datastoreItem>
</file>

<file path=docProps/app.xml><?xml version="1.0" encoding="utf-8"?>
<Properties xmlns="http://schemas.openxmlformats.org/officeDocument/2006/extended-properties" xmlns:vt="http://schemas.openxmlformats.org/officeDocument/2006/docPropsVTypes">
  <TotalTime>1512</TotalTime>
  <Words>963</Words>
  <Application>Microsoft Office PowerPoint</Application>
  <PresentationFormat>Widescreen</PresentationFormat>
  <Paragraphs>127</Paragraphs>
  <Slides>20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Goudy Old Style</vt:lpstr>
      <vt:lpstr>Times New Roman</vt:lpstr>
      <vt:lpstr>Univers Light</vt:lpstr>
      <vt:lpstr>PoiseVTI</vt:lpstr>
      <vt:lpstr>Autonomous Robotic Stone StackinG with Online next best object target pose planning</vt:lpstr>
      <vt:lpstr>Abstract Story:</vt:lpstr>
      <vt:lpstr>Introduction</vt:lpstr>
      <vt:lpstr>Work-flow</vt:lpstr>
      <vt:lpstr>Related Work:</vt:lpstr>
      <vt:lpstr>Object Detection Pipeline: </vt:lpstr>
      <vt:lpstr>Descriptor Matching and Clustering</vt:lpstr>
      <vt:lpstr>Transform Refinement and Verification</vt:lpstr>
      <vt:lpstr>Pose Searching algorithm:</vt:lpstr>
      <vt:lpstr>Valid Pose Search Algorithm:</vt:lpstr>
      <vt:lpstr>Cost Calculation</vt:lpstr>
      <vt:lpstr>Experimental Setup:</vt:lpstr>
      <vt:lpstr>Atos Core high precision scanner</vt:lpstr>
      <vt:lpstr>Lime Stones with irregular shape</vt:lpstr>
      <vt:lpstr>PowerPoint Presentation</vt:lpstr>
      <vt:lpstr>PowerPoint Presentation</vt:lpstr>
      <vt:lpstr>PowerPoint Presentation</vt:lpstr>
      <vt:lpstr>PowerPoint Presentation</vt:lpstr>
      <vt:lpstr>Conclusion and 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Autonomous Robotic Stone StackinG in constructions</dc:title>
  <dc:creator>Yashaswi Ranga Sivaraju (Student)</dc:creator>
  <cp:lastModifiedBy>Yashaswi Ranga Sivaraju</cp:lastModifiedBy>
  <cp:revision>5</cp:revision>
  <dcterms:created xsi:type="dcterms:W3CDTF">2024-02-26T16:39:05Z</dcterms:created>
  <dcterms:modified xsi:type="dcterms:W3CDTF">2024-06-22T23:22:05Z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0x0101004DFC2114600EF94E904014671414AA05</vt:lpwstr>
  </property>
</Properties>
</file>

<file path=docProps/thumbnail.jpeg>
</file>